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8" r:id="rId2"/>
    <p:sldId id="257" r:id="rId3"/>
    <p:sldId id="258" r:id="rId4"/>
    <p:sldId id="269" r:id="rId5"/>
    <p:sldId id="264" r:id="rId6"/>
    <p:sldId id="260" r:id="rId7"/>
    <p:sldId id="261" r:id="rId8"/>
    <p:sldId id="265" r:id="rId9"/>
    <p:sldId id="270" r:id="rId10"/>
    <p:sldId id="271"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CC66"/>
    <a:srgbClr val="FF9933"/>
    <a:srgbClr val="FFD47B"/>
    <a:srgbClr val="99BCE4"/>
    <a:srgbClr val="F7AA8A"/>
    <a:srgbClr val="F6B59B"/>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876" autoAdjust="0"/>
  </p:normalViewPr>
  <p:slideViewPr>
    <p:cSldViewPr snapToGrid="0">
      <p:cViewPr varScale="1">
        <p:scale>
          <a:sx n="60" d="100"/>
          <a:sy n="60" d="100"/>
        </p:scale>
        <p:origin x="1450" y="34"/>
      </p:cViewPr>
      <p:guideLst/>
    </p:cSldViewPr>
  </p:slideViewPr>
  <p:notesTextViewPr>
    <p:cViewPr>
      <p:scale>
        <a:sx n="1" d="1"/>
        <a:sy n="1" d="1"/>
      </p:scale>
      <p:origin x="0" y="-163"/>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32948-1A05-400E-AE3F-BBC8B38836C3}" type="datetimeFigureOut">
              <a:rPr lang="zh-CN" altLang="en-US" smtClean="0"/>
              <a:t>2016-5-20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7E76D-3D6B-4134-9A22-F93CD6787CBA}" type="slidenum">
              <a:rPr lang="zh-CN" altLang="en-US" smtClean="0"/>
              <a:t>‹#›</a:t>
            </a:fld>
            <a:endParaRPr lang="zh-CN" altLang="en-US"/>
          </a:p>
        </p:txBody>
      </p:sp>
    </p:spTree>
    <p:extLst>
      <p:ext uri="{BB962C8B-B14F-4D97-AF65-F5344CB8AC3E}">
        <p14:creationId xmlns:p14="http://schemas.microsoft.com/office/powerpoint/2010/main" val="305721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this demo, we present a </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Beauty </a:t>
            </a:r>
            <a:r>
              <a:rPr lang="en-US" altLang="zh-CN" sz="1200" b="0" i="0" u="none" strike="noStrike" kern="1200" baseline="0" dirty="0" err="1" smtClean="0">
                <a:solidFill>
                  <a:schemeClr val="tx1"/>
                </a:solidFill>
                <a:latin typeface="+mn-lt"/>
                <a:ea typeface="+mn-ea"/>
                <a:cs typeface="+mn-cs"/>
              </a:rPr>
              <a:t>eMakeup</a:t>
            </a:r>
            <a:r>
              <a:rPr lang="en-US" altLang="zh-CN" sz="1200" b="0" i="0" u="none" strike="noStrike" kern="1200" baseline="0" dirty="0" smtClean="0">
                <a:solidFill>
                  <a:schemeClr val="tx1"/>
                </a:solidFill>
                <a:latin typeface="+mn-lt"/>
                <a:ea typeface="+mn-ea"/>
                <a:cs typeface="+mn-cs"/>
              </a:rPr>
              <a:t> System</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 to automatically recommend the most suitable makeup for a female and synthesis the makeup on her face.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Given a before-makeup face, her most suitable makeup is determined automatically.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Then, both the before-makeup and the reference faces are fed into the proposed Deep Transfer Network to generate the after-makeup face</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Our end-to-end makeup transfer network have several nice properties including: </a:t>
            </a:r>
          </a:p>
          <a:p>
            <a:endParaRPr lang="en-US" altLang="zh-CN" sz="1200" b="0" i="0" u="none" strike="noStrike" kern="1200" baseline="0" dirty="0" smtClean="0">
              <a:solidFill>
                <a:schemeClr val="tx1"/>
              </a:solidFill>
              <a:latin typeface="+mn-lt"/>
              <a:ea typeface="+mn-ea"/>
              <a:cs typeface="+mn-cs"/>
            </a:endParaRPr>
          </a:p>
          <a:p>
            <a:pPr marL="228600" indent="-228600">
              <a:buAutoNum type="arabicParenBoth"/>
            </a:pPr>
            <a:r>
              <a:rPr lang="en-US" altLang="zh-CN" sz="1200" b="0" i="0" u="none" strike="noStrike" kern="1200" baseline="0" dirty="0" smtClean="0">
                <a:solidFill>
                  <a:schemeClr val="tx1"/>
                </a:solidFill>
                <a:latin typeface="+mn-lt"/>
                <a:ea typeface="+mn-ea"/>
                <a:cs typeface="+mn-cs"/>
              </a:rPr>
              <a:t>with complete functions: including foundation, lip gloss, and eye shadow transfer; </a:t>
            </a:r>
          </a:p>
          <a:p>
            <a:pPr marL="228600" indent="-228600">
              <a:buAutoNum type="arabicParenBoth"/>
            </a:pPr>
            <a:endParaRPr lang="en-US" altLang="zh-CN" sz="1200" b="0" i="0" u="none" strike="noStrike" kern="1200" baseline="0" dirty="0" smtClean="0">
              <a:solidFill>
                <a:schemeClr val="tx1"/>
              </a:solidFill>
              <a:latin typeface="+mn-lt"/>
              <a:ea typeface="+mn-ea"/>
              <a:cs typeface="+mn-cs"/>
            </a:endParaRPr>
          </a:p>
          <a:p>
            <a:pPr marL="228600" indent="-228600">
              <a:buAutoNum type="arabicParenBoth"/>
            </a:pPr>
            <a:r>
              <a:rPr lang="en-US" altLang="zh-CN" sz="1200" b="0" i="0" u="none" strike="noStrike" kern="1200" baseline="0" dirty="0" smtClean="0">
                <a:solidFill>
                  <a:schemeClr val="tx1"/>
                </a:solidFill>
                <a:latin typeface="+mn-lt"/>
                <a:ea typeface="+mn-ea"/>
                <a:cs typeface="+mn-cs"/>
              </a:rPr>
              <a:t>cosmetic specific: different cosmetics are transferred in different manners; </a:t>
            </a:r>
          </a:p>
          <a:p>
            <a:pPr marL="228600" indent="-228600">
              <a:buAutoNum type="arabicParenBoth"/>
            </a:pPr>
            <a:endParaRPr lang="en-US" altLang="zh-CN" sz="1200" b="0" i="0" u="none" strike="noStrike" kern="1200" baseline="0" dirty="0" smtClean="0">
              <a:solidFill>
                <a:schemeClr val="tx1"/>
              </a:solidFill>
              <a:latin typeface="+mn-lt"/>
              <a:ea typeface="+mn-ea"/>
              <a:cs typeface="+mn-cs"/>
            </a:endParaRPr>
          </a:p>
          <a:p>
            <a:pPr marL="228600" indent="-228600">
              <a:buAutoNum type="arabicParenBoth"/>
            </a:pPr>
            <a:r>
              <a:rPr lang="en-US" altLang="zh-CN" sz="1200" b="0" i="0" u="none" strike="noStrike" kern="1200" baseline="0" dirty="0" smtClean="0">
                <a:solidFill>
                  <a:schemeClr val="tx1"/>
                </a:solidFill>
                <a:latin typeface="+mn-lt"/>
                <a:ea typeface="+mn-ea"/>
                <a:cs typeface="+mn-cs"/>
              </a:rPr>
              <a:t>localized: different cosmetics are applied on different facial regions; </a:t>
            </a:r>
          </a:p>
          <a:p>
            <a:pPr marL="228600" indent="-228600">
              <a:buAutoNum type="arabicParenBoth"/>
            </a:pPr>
            <a:endParaRPr lang="en-US" altLang="zh-CN" sz="1200" b="0" i="0" u="none" strike="noStrike" kern="1200" baseline="0" dirty="0" smtClean="0">
              <a:solidFill>
                <a:schemeClr val="tx1"/>
              </a:solidFill>
              <a:latin typeface="+mn-lt"/>
              <a:ea typeface="+mn-ea"/>
              <a:cs typeface="+mn-cs"/>
            </a:endParaRPr>
          </a:p>
          <a:p>
            <a:pPr marL="228600" indent="-228600">
              <a:buAutoNum type="arabicParenBoth"/>
            </a:pPr>
            <a:r>
              <a:rPr lang="en-US" altLang="zh-CN" sz="1200" b="0" i="0" u="none" strike="noStrike" kern="1200" baseline="0" dirty="0" smtClean="0">
                <a:solidFill>
                  <a:schemeClr val="tx1"/>
                </a:solidFill>
                <a:latin typeface="+mn-lt"/>
                <a:ea typeface="+mn-ea"/>
                <a:cs typeface="+mn-cs"/>
              </a:rPr>
              <a:t>producing naturally looking results without obvious artifacts; </a:t>
            </a:r>
          </a:p>
          <a:p>
            <a:pPr marL="228600" indent="-228600">
              <a:buAutoNum type="arabicParenBoth"/>
            </a:pPr>
            <a:endParaRPr lang="en-US" altLang="zh-CN" sz="1200" b="0" i="0" u="none" strike="noStrike" kern="1200" baseline="0" smtClean="0">
              <a:solidFill>
                <a:schemeClr val="tx1"/>
              </a:solidFill>
              <a:latin typeface="+mn-lt"/>
              <a:ea typeface="+mn-ea"/>
              <a:cs typeface="+mn-cs"/>
            </a:endParaRPr>
          </a:p>
          <a:p>
            <a:pPr marL="228600" indent="-228600">
              <a:buAutoNum type="arabicParenBoth"/>
            </a:pPr>
            <a:r>
              <a:rPr lang="en-US" altLang="zh-CN" sz="1200" b="0" i="0" u="none" strike="noStrike" kern="1200" baseline="0" smtClean="0">
                <a:solidFill>
                  <a:schemeClr val="tx1"/>
                </a:solidFill>
                <a:latin typeface="+mn-lt"/>
                <a:ea typeface="+mn-ea"/>
                <a:cs typeface="+mn-cs"/>
              </a:rPr>
              <a:t>controllable </a:t>
            </a:r>
            <a:r>
              <a:rPr lang="en-US" altLang="zh-CN" sz="1200" b="0" i="0" u="none" strike="noStrike" kern="1200" baseline="0" dirty="0" smtClean="0">
                <a:solidFill>
                  <a:schemeClr val="tx1"/>
                </a:solidFill>
                <a:latin typeface="+mn-lt"/>
                <a:ea typeface="+mn-ea"/>
                <a:cs typeface="+mn-cs"/>
              </a:rPr>
              <a:t>makeup lightness: various results from light makeup to heavy makeup can be generated. </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1</a:t>
            </a:fld>
            <a:endParaRPr lang="zh-CN" altLang="en-US"/>
          </a:p>
        </p:txBody>
      </p:sp>
    </p:spTree>
    <p:extLst>
      <p:ext uri="{BB962C8B-B14F-4D97-AF65-F5344CB8AC3E}">
        <p14:creationId xmlns:p14="http://schemas.microsoft.com/office/powerpoint/2010/main" val="191949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sz="1200" b="0" i="0" u="none" strike="noStrike" kern="1200" baseline="0" dirty="0" smtClean="0">
                <a:solidFill>
                  <a:schemeClr val="tx1"/>
                </a:solidFill>
                <a:latin typeface="+mn-lt"/>
                <a:ea typeface="+mn-ea"/>
                <a:cs typeface="+mn-cs"/>
              </a:rPr>
              <a:t>In the upper figure, for each reference face, we select five most similar looking before-makeup girls. Then the same makeup is applied on different before-makeup girls. It shows that the eye shadow, lip gloss and foundation are transferred successfully to the eyelid, lip and facial areas. Note that our method can handle the makeup transfer between different facial expressions. For example, the second girl in the left panel is grinning. However, the reference face is not smiling. Thanks to the localization property of our method, the lip gloss does not transfer to the teeth in the after-makeup face.</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pPr marL="228600" indent="-228600">
              <a:buAutoNum type="arabicPeriod"/>
            </a:pPr>
            <a:r>
              <a:rPr lang="en-US" altLang="zh-CN" sz="1200" b="0" i="0" u="none" strike="noStrike" kern="1200" baseline="0" dirty="0" smtClean="0">
                <a:solidFill>
                  <a:schemeClr val="tx1"/>
                </a:solidFill>
                <a:latin typeface="+mn-lt"/>
                <a:ea typeface="+mn-ea"/>
                <a:cs typeface="+mn-cs"/>
              </a:rPr>
              <a:t>In the lower figure, for each before-makeup face, we select five most similar looking reference girls. This function is quite useful in real application, because the users can virtually try different makeup and choose the favorite one.</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10</a:t>
            </a:fld>
            <a:endParaRPr lang="zh-CN" altLang="en-US"/>
          </a:p>
        </p:txBody>
      </p:sp>
    </p:spTree>
    <p:extLst>
      <p:ext uri="{BB962C8B-B14F-4D97-AF65-F5344CB8AC3E}">
        <p14:creationId xmlns:p14="http://schemas.microsoft.com/office/powerpoint/2010/main" val="275407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Wow!</a:t>
            </a:r>
            <a:r>
              <a:rPr lang="en-US" altLang="zh-CN" baseline="0" dirty="0" smtClean="0"/>
              <a:t> What is a beauty? </a:t>
            </a:r>
          </a:p>
          <a:p>
            <a:r>
              <a:rPr lang="en-US" altLang="zh-CN" baseline="0" dirty="0" smtClean="0"/>
              <a:t>All perfect!</a:t>
            </a:r>
          </a:p>
          <a:p>
            <a:r>
              <a:rPr lang="en-US" altLang="zh-CN" baseline="0" dirty="0" smtClean="0"/>
              <a:t>Yes, except temperament, makeup is also an important part.</a:t>
            </a:r>
          </a:p>
          <a:p>
            <a:r>
              <a:rPr lang="en-US" altLang="zh-CN" baseline="0" dirty="0" smtClean="0"/>
              <a:t>Such as foundation, lipstick, eye shadow, lip gloss, eye liner, and so on.</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2</a:t>
            </a:fld>
            <a:endParaRPr lang="zh-CN" altLang="en-US"/>
          </a:p>
        </p:txBody>
      </p:sp>
    </p:spTree>
    <p:extLst>
      <p:ext uri="{BB962C8B-B14F-4D97-AF65-F5344CB8AC3E}">
        <p14:creationId xmlns:p14="http://schemas.microsoft.com/office/powerpoint/2010/main" val="22827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Beauty </a:t>
            </a:r>
            <a:r>
              <a:rPr lang="en-US" altLang="zh-CN" sz="1200" b="0" i="0" u="none" strike="noStrike" kern="1200" baseline="0" dirty="0" err="1" smtClean="0">
                <a:solidFill>
                  <a:schemeClr val="tx1"/>
                </a:solidFill>
                <a:latin typeface="+mn-lt"/>
                <a:ea typeface="+mn-ea"/>
                <a:cs typeface="+mn-cs"/>
              </a:rPr>
              <a:t>eMakeup</a:t>
            </a:r>
            <a:r>
              <a:rPr lang="en-US" altLang="zh-CN" sz="1200" b="0" i="0" u="none" strike="noStrike" kern="1200" baseline="0" dirty="0" smtClean="0">
                <a:solidFill>
                  <a:schemeClr val="tx1"/>
                </a:solidFill>
                <a:latin typeface="+mn-lt"/>
                <a:ea typeface="+mn-ea"/>
                <a:cs typeface="+mn-cs"/>
              </a:rPr>
              <a:t> system is a mobile APP, now. It has multiple screens. </a:t>
            </a:r>
          </a:p>
          <a:p>
            <a:pPr marL="228600" indent="-228600">
              <a:buAutoNum type="arabicPeriod"/>
            </a:pPr>
            <a:r>
              <a:rPr lang="en-US" altLang="zh-CN" sz="1200" b="0" i="0" u="none" strike="noStrike" kern="1200" baseline="0" dirty="0" smtClean="0">
                <a:solidFill>
                  <a:schemeClr val="tx1"/>
                </a:solidFill>
                <a:latin typeface="+mn-lt"/>
                <a:ea typeface="+mn-ea"/>
                <a:cs typeface="+mn-cs"/>
              </a:rPr>
              <a:t>Welcome screen.</a:t>
            </a:r>
          </a:p>
          <a:p>
            <a:pPr marL="228600" indent="-228600">
              <a:buAutoNum type="arabicPeriod"/>
            </a:pPr>
            <a:r>
              <a:rPr lang="en-US" altLang="zh-CN" sz="1200" b="0" i="0" u="none" strike="noStrike" kern="1200" baseline="0" dirty="0" smtClean="0">
                <a:solidFill>
                  <a:schemeClr val="tx1"/>
                </a:solidFill>
                <a:latin typeface="+mn-lt"/>
                <a:ea typeface="+mn-ea"/>
                <a:cs typeface="+mn-cs"/>
              </a:rPr>
              <a:t>Take or upload a non-makeup photo.</a:t>
            </a:r>
          </a:p>
          <a:p>
            <a:pPr marL="228600" indent="-228600">
              <a:buAutoNum type="arabicPeriod"/>
            </a:pPr>
            <a:r>
              <a:rPr lang="en-US" altLang="zh-CN" sz="1200" b="0" i="0" u="none" strike="noStrike" kern="1200" baseline="0" dirty="0" smtClean="0">
                <a:solidFill>
                  <a:schemeClr val="tx1"/>
                </a:solidFill>
                <a:latin typeface="+mn-lt"/>
                <a:ea typeface="+mn-ea"/>
                <a:cs typeface="+mn-cs"/>
              </a:rPr>
              <a:t>Choice a favorite model from the recommendation set, which is automatically created by </a:t>
            </a:r>
            <a:r>
              <a:rPr lang="en-US" altLang="zh-CN" sz="1200" b="0" i="0" u="none" strike="noStrike" kern="1200" baseline="0" dirty="0" err="1" smtClean="0">
                <a:solidFill>
                  <a:schemeClr val="tx1"/>
                </a:solidFill>
                <a:latin typeface="+mn-lt"/>
                <a:ea typeface="+mn-ea"/>
                <a:cs typeface="+mn-cs"/>
              </a:rPr>
              <a:t>eMakup</a:t>
            </a:r>
            <a:r>
              <a:rPr lang="en-US" altLang="zh-CN" sz="1200" b="0" i="0" u="none" strike="noStrike" kern="1200" baseline="0" dirty="0" smtClean="0">
                <a:solidFill>
                  <a:schemeClr val="tx1"/>
                </a:solidFill>
                <a:latin typeface="+mn-lt"/>
                <a:ea typeface="+mn-ea"/>
                <a:cs typeface="+mn-cs"/>
              </a:rPr>
              <a:t> system. The model selected are according to the non-makeup photo.</a:t>
            </a:r>
          </a:p>
          <a:p>
            <a:pPr marL="228600" indent="-228600">
              <a:buAutoNum type="arabicPeriod"/>
            </a:pPr>
            <a:r>
              <a:rPr lang="en-US" altLang="zh-CN" sz="1200" b="0" i="0" u="none" strike="noStrike" kern="1200" baseline="0" dirty="0" smtClean="0">
                <a:solidFill>
                  <a:schemeClr val="tx1"/>
                </a:solidFill>
                <a:latin typeface="+mn-lt"/>
                <a:ea typeface="+mn-ea"/>
                <a:cs typeface="+mn-cs"/>
              </a:rPr>
              <a:t>Synthesize makeup photo.</a:t>
            </a:r>
          </a:p>
          <a:p>
            <a:pPr marL="228600" indent="-228600">
              <a:buAutoNum type="arabicPeriod"/>
            </a:pPr>
            <a:r>
              <a:rPr lang="en-US" altLang="zh-CN" sz="1200" b="0" i="0" u="none" strike="noStrike" kern="1200" baseline="0" dirty="0" smtClean="0">
                <a:solidFill>
                  <a:schemeClr val="tx1"/>
                </a:solidFill>
                <a:latin typeface="+mn-lt"/>
                <a:ea typeface="+mn-ea"/>
                <a:cs typeface="+mn-cs"/>
              </a:rPr>
              <a:t>Adjust the lightness of each makeup part.</a:t>
            </a:r>
          </a:p>
        </p:txBody>
      </p:sp>
      <p:sp>
        <p:nvSpPr>
          <p:cNvPr id="4" name="灯片编号占位符 3"/>
          <p:cNvSpPr>
            <a:spLocks noGrp="1"/>
          </p:cNvSpPr>
          <p:nvPr>
            <p:ph type="sldNum" sz="quarter" idx="10"/>
          </p:nvPr>
        </p:nvSpPr>
        <p:spPr/>
        <p:txBody>
          <a:bodyPr/>
          <a:lstStyle/>
          <a:p>
            <a:fld id="{3937E76D-3D6B-4134-9A22-F93CD6787CBA}" type="slidenum">
              <a:rPr lang="zh-CN" altLang="en-US" smtClean="0"/>
              <a:t>3</a:t>
            </a:fld>
            <a:endParaRPr lang="zh-CN" altLang="en-US"/>
          </a:p>
        </p:txBody>
      </p:sp>
    </p:spTree>
    <p:extLst>
      <p:ext uri="{BB962C8B-B14F-4D97-AF65-F5344CB8AC3E}">
        <p14:creationId xmlns:p14="http://schemas.microsoft.com/office/powerpoint/2010/main" val="218404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The most important criterion of makeup recommendation is personalization.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Females that look like are suitable for similar makeups. Given a before-makeup face, we find several similar faces in the reference dataset.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similarities are defined as the Euclidean distances between the deep features extracted by feeding the face into a pre-trained facial recognition model - </a:t>
            </a:r>
            <a:r>
              <a:rPr lang="en-US" altLang="zh-CN" sz="1200" b="0" i="0" u="none" strike="noStrike" kern="1200" baseline="0" dirty="0" err="1" smtClean="0">
                <a:solidFill>
                  <a:schemeClr val="tx1"/>
                </a:solidFill>
                <a:latin typeface="+mn-lt"/>
                <a:ea typeface="+mn-ea"/>
                <a:cs typeface="+mn-cs"/>
              </a:rPr>
              <a:t>VGGFace</a:t>
            </a:r>
            <a:r>
              <a:rPr lang="en-US" altLang="zh-CN" sz="1200" b="0" i="0" u="none" strike="noStrike" kern="1200" baseline="0" dirty="0" smtClean="0">
                <a:solidFill>
                  <a:schemeClr val="tx1"/>
                </a:solidFill>
                <a:latin typeface="+mn-lt"/>
                <a:ea typeface="+mn-ea"/>
                <a:cs typeface="+mn-cs"/>
              </a:rPr>
              <a:t> model. It is trained based on VGG16 CNN architecture and aims to accurately identify different people regardless of whether she puts on makeup. Therefore, the extracted features can capture the most discriminative structure of faces. Finally, the retrieved results serve as the reference faces to transfer their cosmetics to the before-makeup face.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This slide illustrates that the recommended reference faces have similar facial shapes with the before-makeup faces, and therefore the recommendation is personalized</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4</a:t>
            </a:fld>
            <a:endParaRPr lang="zh-CN" altLang="en-US"/>
          </a:p>
        </p:txBody>
      </p:sp>
    </p:spTree>
    <p:extLst>
      <p:ext uri="{BB962C8B-B14F-4D97-AF65-F5344CB8AC3E}">
        <p14:creationId xmlns:p14="http://schemas.microsoft.com/office/powerpoint/2010/main" val="3001813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After had a non-makeup photo</a:t>
            </a:r>
            <a:r>
              <a:rPr lang="en-US" altLang="zh-CN" baseline="0" dirty="0" smtClean="0"/>
              <a:t> and chose a reference makeup photo, the system will </a:t>
            </a:r>
            <a:r>
              <a:rPr lang="en-US" altLang="zh-CN" sz="1200" kern="1200" dirty="0" smtClean="0">
                <a:solidFill>
                  <a:schemeClr val="tx1"/>
                </a:solidFill>
                <a:effectLst/>
                <a:latin typeface="+mn-lt"/>
                <a:ea typeface="+mn-ea"/>
                <a:cs typeface="+mn-cs"/>
              </a:rPr>
              <a:t>automatically</a:t>
            </a:r>
            <a:r>
              <a:rPr lang="en-US" altLang="zh-CN" baseline="0" dirty="0" smtClean="0"/>
              <a:t> synthesize a photo by default setting.</a:t>
            </a:r>
          </a:p>
          <a:p>
            <a:endParaRPr lang="en-US" altLang="zh-CN" baseline="0" dirty="0" smtClean="0"/>
          </a:p>
          <a:p>
            <a:r>
              <a:rPr lang="en-US" altLang="zh-CN" baseline="0" dirty="0" smtClean="0"/>
              <a:t>If the user is not satisfied with the recommended as a result, then she/he can have two options:</a:t>
            </a:r>
          </a:p>
          <a:p>
            <a:endParaRPr lang="en-US" altLang="zh-CN" baseline="0" dirty="0" smtClean="0"/>
          </a:p>
          <a:p>
            <a:pPr marL="228600" indent="-228600">
              <a:buAutoNum type="arabicPeriod"/>
            </a:pPr>
            <a:r>
              <a:rPr lang="en-US" altLang="zh-CN" baseline="0" dirty="0" smtClean="0"/>
              <a:t>Back to recommendation screen, and reselect a satisfactory reference model.</a:t>
            </a:r>
          </a:p>
          <a:p>
            <a:pPr marL="228600" indent="-228600">
              <a:buAutoNum type="arabicPeriod"/>
            </a:pPr>
            <a:endParaRPr lang="en-US" altLang="zh-CN" baseline="0" dirty="0" smtClean="0"/>
          </a:p>
          <a:p>
            <a:pPr marL="228600" indent="-228600">
              <a:buAutoNum type="arabicPeriod"/>
            </a:pPr>
            <a:r>
              <a:rPr lang="en-US" altLang="zh-CN" baseline="0" dirty="0" smtClean="0"/>
              <a:t>Fine adjusts the lightness of each makeup part.</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5</a:t>
            </a:fld>
            <a:endParaRPr lang="zh-CN" altLang="en-US"/>
          </a:p>
        </p:txBody>
      </p:sp>
    </p:spTree>
    <p:extLst>
      <p:ext uri="{BB962C8B-B14F-4D97-AF65-F5344CB8AC3E}">
        <p14:creationId xmlns:p14="http://schemas.microsoft.com/office/powerpoint/2010/main" val="1040293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In order to demonstrate our method can generate after-makeup face with various makeup lightness, ranging from light makeup to dark makeup, we gradually increase certain makeup weights of each part (such as eye shadow, foundation, lip gloss).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This slide shows a girl wears the same reference faces with different lightness. The girl’s lip color becomes redder in the first row,  and the eye shadows gradually darker while other cosmetics keep unchanged. </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6</a:t>
            </a:fld>
            <a:endParaRPr lang="zh-CN" altLang="en-US"/>
          </a:p>
        </p:txBody>
      </p:sp>
    </p:spTree>
    <p:extLst>
      <p:ext uri="{BB962C8B-B14F-4D97-AF65-F5344CB8AC3E}">
        <p14:creationId xmlns:p14="http://schemas.microsoft.com/office/powerpoint/2010/main" val="4035215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As a complete system. We expect our </a:t>
            </a:r>
            <a:r>
              <a:rPr lang="en-US" altLang="zh-CN" dirty="0" err="1" smtClean="0"/>
              <a:t>eMakeup</a:t>
            </a:r>
            <a:r>
              <a:rPr lang="en-US" altLang="zh-CN" baseline="0" dirty="0" smtClean="0"/>
              <a:t> system can</a:t>
            </a:r>
            <a:r>
              <a:rPr lang="en-US" altLang="zh-CN" dirty="0" smtClean="0"/>
              <a:t> provide a more convenient user environment for more people. Link to social network is a simple but effective method. </a:t>
            </a:r>
          </a:p>
          <a:p>
            <a:endParaRPr lang="en-US" altLang="zh-CN" dirty="0" smtClean="0"/>
          </a:p>
          <a:p>
            <a:pPr marL="228600" indent="-228600">
              <a:buAutoNum type="arabicPeriod"/>
            </a:pPr>
            <a:r>
              <a:rPr lang="en-US" altLang="zh-CN" dirty="0" smtClean="0"/>
              <a:t>A uniform cloud system was developed to store amounts</a:t>
            </a:r>
            <a:r>
              <a:rPr lang="en-US" altLang="zh-CN" baseline="0" dirty="0" smtClean="0"/>
              <a:t> of makeup reference image for automatic recommendation.</a:t>
            </a:r>
          </a:p>
          <a:p>
            <a:pPr marL="228600" indent="-228600">
              <a:buAutoNum type="arabicPeriod"/>
            </a:pPr>
            <a:endParaRPr lang="en-US" altLang="zh-CN" baseline="0" dirty="0" smtClean="0"/>
          </a:p>
          <a:p>
            <a:pPr marL="228600" indent="-228600">
              <a:buAutoNum type="arabicPeriod"/>
            </a:pPr>
            <a:r>
              <a:rPr lang="en-US" altLang="zh-CN" baseline="0" dirty="0" smtClean="0"/>
              <a:t>User information and preference reference database are stored in the cloud system, and the user can use any terminal to update the preference dataset.</a:t>
            </a:r>
          </a:p>
          <a:p>
            <a:pPr marL="228600" indent="-228600">
              <a:buAutoNum type="arabicPeriod"/>
            </a:pPr>
            <a:endParaRPr lang="en-US" altLang="zh-CN" baseline="0" dirty="0" smtClean="0"/>
          </a:p>
          <a:p>
            <a:pPr marL="228600" indent="-228600">
              <a:buAutoNum type="arabicPeriod"/>
            </a:pPr>
            <a:r>
              <a:rPr lang="en-US" altLang="zh-CN" baseline="0" dirty="0" smtClean="0"/>
              <a:t>User can use any device (such as mobile phone, tablet PC or web browser) to capture and upload her/his photo to </a:t>
            </a:r>
            <a:r>
              <a:rPr lang="en-US" altLang="zh-CN" baseline="0" dirty="0" err="1" smtClean="0"/>
              <a:t>eMakeup</a:t>
            </a:r>
            <a:r>
              <a:rPr lang="en-US" altLang="zh-CN" baseline="0" dirty="0" smtClean="0"/>
              <a:t> system, then synthesized makeup photo.</a:t>
            </a:r>
          </a:p>
          <a:p>
            <a:pPr marL="228600" indent="-228600">
              <a:buAutoNum type="arabicPeriod"/>
            </a:pPr>
            <a:endParaRPr lang="en-US" altLang="zh-CN" baseline="0" dirty="0" smtClean="0"/>
          </a:p>
          <a:p>
            <a:pPr marL="228600" indent="-228600">
              <a:buAutoNum type="arabicPeriod"/>
            </a:pPr>
            <a:r>
              <a:rPr lang="en-US" altLang="zh-CN" dirty="0" smtClean="0"/>
              <a:t>The user’s preference reference</a:t>
            </a:r>
            <a:r>
              <a:rPr lang="en-US" altLang="zh-CN" baseline="0" dirty="0" smtClean="0"/>
              <a:t> database and </a:t>
            </a:r>
            <a:r>
              <a:rPr lang="en-US" altLang="zh-CN" baseline="0" dirty="0" err="1" smtClean="0"/>
              <a:t>synthesised</a:t>
            </a:r>
            <a:r>
              <a:rPr lang="en-US" altLang="zh-CN" baseline="0" dirty="0" smtClean="0"/>
              <a:t> makeup photo can be simple and fast share with her/his friends over the world by all kinds of social software, such as Flickr, Facebook, </a:t>
            </a:r>
            <a:r>
              <a:rPr lang="en-US" altLang="zh-CN" baseline="0" dirty="0" err="1" smtClean="0"/>
              <a:t>Tencent</a:t>
            </a:r>
            <a:r>
              <a:rPr lang="en-US" altLang="zh-CN" baseline="0" dirty="0" smtClean="0"/>
              <a:t> QQ, etc. </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7</a:t>
            </a:fld>
            <a:endParaRPr lang="zh-CN" altLang="en-US"/>
          </a:p>
        </p:txBody>
      </p:sp>
    </p:spTree>
    <p:extLst>
      <p:ext uri="{BB962C8B-B14F-4D97-AF65-F5344CB8AC3E}">
        <p14:creationId xmlns:p14="http://schemas.microsoft.com/office/powerpoint/2010/main" val="2285879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This slide shows the network transfers the makeup from the recommended reference face to a before-makeup face.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Both before-makeup and reference faces are fed into a face parsing network to generate two corresponding label maps. (</a:t>
            </a:r>
            <a:r>
              <a:rPr lang="en-US" altLang="zh-CN" sz="1200" b="0" i="0" u="none" strike="noStrike" kern="1200" baseline="0" dirty="0" err="1" smtClean="0">
                <a:solidFill>
                  <a:schemeClr val="tx1"/>
                </a:solidFill>
                <a:latin typeface="+mn-lt"/>
                <a:ea typeface="+mn-ea"/>
                <a:cs typeface="+mn-cs"/>
              </a:rPr>
              <a:t>i</a:t>
            </a:r>
            <a:r>
              <a:rPr lang="en-US" altLang="zh-CN" sz="1200" b="0" i="0" u="none" strike="noStrike" kern="1200" baseline="0" dirty="0" smtClean="0">
                <a:solidFill>
                  <a:schemeClr val="tx1"/>
                </a:solidFill>
                <a:latin typeface="+mn-lt"/>
                <a:ea typeface="+mn-ea"/>
                <a:cs typeface="+mn-cs"/>
              </a:rPr>
              <a:t>) emphasizing the makeup relevant facial parts, and (ii) considering the symmetry structure of the frontal faces.</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Three most common cosmetics, </a:t>
            </a:r>
            <a:r>
              <a:rPr lang="en-US" altLang="zh-CN" sz="1200" b="0" i="0" u="none" strike="noStrike" kern="1200" baseline="0" dirty="0" err="1" smtClean="0">
                <a:solidFill>
                  <a:schemeClr val="tx1"/>
                </a:solidFill>
                <a:latin typeface="+mn-lt"/>
                <a:ea typeface="+mn-ea"/>
                <a:cs typeface="+mn-cs"/>
              </a:rPr>
              <a:t>i.e</a:t>
            </a:r>
            <a:r>
              <a:rPr lang="en-US" altLang="zh-CN" sz="1200" b="0" i="0" u="none" strike="noStrike" kern="1200" baseline="0" dirty="0" smtClean="0">
                <a:solidFill>
                  <a:schemeClr val="tx1"/>
                </a:solidFill>
                <a:latin typeface="+mn-lt"/>
                <a:ea typeface="+mn-ea"/>
                <a:cs typeface="+mn-cs"/>
              </a:rPr>
              <a:t>, eye shadow, lip gloss and foundation are transferred in their own manners. </a:t>
            </a:r>
            <a:r>
              <a:rPr lang="en-US" altLang="zh-CN" sz="1200" b="0" i="0" u="none" strike="noStrike" kern="1200" baseline="0" dirty="0" smtClean="0">
                <a:solidFill>
                  <a:srgbClr val="FFC000"/>
                </a:solidFill>
                <a:latin typeface="+mn-lt"/>
                <a:ea typeface="+mn-ea"/>
                <a:cs typeface="+mn-cs"/>
              </a:rPr>
              <a:t>(For example, keeping the shape is the most important for transferring eye shadow while the smoothing the skin’s texture is the most important for the foundation. So the eye shadow is transferred via directly altering the corresponding deep features while the foundation is transferred via regularizing the inner product of the feature maps</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3. The after-makeup face is initialized as the before-makeup face, then gradually updated via Stochastic Gradient Descent to produce naturally looking results.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4. By tuning up the weight of each cosmetic, a series of after-makeup faces with increasingly heavier makeup can be generated. </a:t>
            </a:r>
            <a:endParaRPr lang="zh-CN" altLang="en-US" dirty="0"/>
          </a:p>
        </p:txBody>
      </p:sp>
      <p:sp>
        <p:nvSpPr>
          <p:cNvPr id="4" name="灯片编号占位符 3"/>
          <p:cNvSpPr>
            <a:spLocks noGrp="1"/>
          </p:cNvSpPr>
          <p:nvPr>
            <p:ph type="sldNum" sz="quarter" idx="10"/>
          </p:nvPr>
        </p:nvSpPr>
        <p:spPr/>
        <p:txBody>
          <a:bodyPr/>
          <a:lstStyle/>
          <a:p>
            <a:fld id="{3937E76D-3D6B-4134-9A22-F93CD6787CBA}" type="slidenum">
              <a:rPr lang="zh-CN" altLang="en-US" smtClean="0"/>
              <a:t>8</a:t>
            </a:fld>
            <a:endParaRPr lang="zh-CN" altLang="en-US"/>
          </a:p>
        </p:txBody>
      </p:sp>
    </p:spTree>
    <p:extLst>
      <p:ext uri="{BB962C8B-B14F-4D97-AF65-F5344CB8AC3E}">
        <p14:creationId xmlns:p14="http://schemas.microsoft.com/office/powerpoint/2010/main" val="272419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Makeup transfer is conducted based on the correspondences among image pairs. Here we will elaborate how to transfer eye shadow, lip gloss and foundation. Keeping the facial structure should also be considered and incorporated into the final objective function.</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a:t>
                </a:r>
                <a:r>
                  <a:rPr lang="en-US" altLang="zh-CN" sz="1200" b="1" i="0" u="none" strike="noStrike" kern="1200" baseline="0" dirty="0" smtClean="0">
                    <a:solidFill>
                      <a:schemeClr val="tx1"/>
                    </a:solidFill>
                    <a:latin typeface="+mn-lt"/>
                    <a:ea typeface="+mn-ea"/>
                    <a:cs typeface="+mn-cs"/>
                  </a:rPr>
                  <a:t>Structure Preservation (or Eye shadow transfer) </a:t>
                </a:r>
                <a:r>
                  <a:rPr lang="en-US" altLang="zh-CN" sz="1200" b="0" i="0" u="none" strike="noStrike" kern="1200" baseline="0" dirty="0" smtClean="0">
                    <a:solidFill>
                      <a:schemeClr val="tx1"/>
                    </a:solidFill>
                    <a:latin typeface="+mn-lt"/>
                    <a:ea typeface="+mn-ea"/>
                    <a:cs typeface="+mn-cs"/>
                  </a:rPr>
                  <a:t>needs to consider both the shape and color. Suppose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is the binary mask of left eye shadow in the reference face while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is the warped binary mask in the before-makeup face. As the Equ.2 shown, </a:t>
                </a:r>
                <a:r>
                  <a:rPr lang="en-US" altLang="zh-CN" sz="1200" b="0" i="1" u="none" strike="noStrike" kern="1200" baseline="0" dirty="0" smtClean="0">
                    <a:solidFill>
                      <a:schemeClr val="tx1"/>
                    </a:solidFill>
                    <a:latin typeface="+mn-lt"/>
                    <a:ea typeface="+mn-ea"/>
                    <a:cs typeface="+mn-cs"/>
                  </a:rPr>
                  <a:t>H</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W</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C</a:t>
                </a:r>
                <a:r>
                  <a:rPr lang="en-US" altLang="zh-CN" sz="1200" b="0" i="0" u="none" strike="noStrike" kern="1200" baseline="0" dirty="0" smtClean="0">
                    <a:solidFill>
                      <a:schemeClr val="tx1"/>
                    </a:solidFill>
                    <a:latin typeface="+mn-lt"/>
                    <a:ea typeface="+mn-ea"/>
                    <a:cs typeface="+mn-cs"/>
                  </a:rPr>
                  <a:t> are the height, width and channel number of the input image. </a:t>
                </a:r>
                <a14:m>
                  <m:oMath xmlns:m="http://schemas.openxmlformats.org/officeDocument/2006/math">
                    <m:r>
                      <m:rPr>
                        <m:sty m:val="p"/>
                      </m:rPr>
                      <a:rPr lang="el-GR" altLang="zh-CN" sz="1200" b="0" i="1" u="none" strike="noStrike" kern="1200" baseline="0" smtClean="0">
                        <a:solidFill>
                          <a:schemeClr val="tx1"/>
                        </a:solidFill>
                        <a:latin typeface="Cambria Math" panose="02040503050406030204" pitchFamily="18" charset="0"/>
                        <a:ea typeface="Cambria Math" panose="02040503050406030204" pitchFamily="18" charset="0"/>
                        <a:cs typeface="+mn-cs"/>
                      </a:rPr>
                      <m:t>Ω</m:t>
                    </m:r>
                  </m:oMath>
                </a14:m>
                <a:r>
                  <a:rPr lang="en-US" altLang="zh-CN" sz="1200" b="0" i="0" u="none" strike="noStrike" kern="1200" baseline="3000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the d-dim feature representation of the conv1-1 layer of the face parsing model, A and R are the after-makeup face and reference face, respectively. s’</a:t>
                </a:r>
                <a:r>
                  <a:rPr lang="en-US" altLang="zh-CN" sz="1200" b="0" i="0" u="none" strike="noStrike" kern="1200" baseline="-25000" dirty="0" smtClean="0">
                    <a:solidFill>
                      <a:schemeClr val="tx1"/>
                    </a:solidFill>
                    <a:latin typeface="+mn-lt"/>
                    <a:ea typeface="+mn-ea"/>
                    <a:cs typeface="+mn-cs"/>
                  </a:rPr>
                  <a:t> b</a:t>
                </a:r>
                <a:r>
                  <a:rPr lang="en-US" altLang="zh-CN" sz="1200" b="0" i="0" u="none" strike="noStrike" kern="1200" baseline="0" dirty="0" smtClean="0">
                    <a:solidFill>
                      <a:schemeClr val="tx1"/>
                    </a:solidFill>
                    <a:latin typeface="+mn-lt"/>
                    <a:ea typeface="+mn-ea"/>
                    <a:cs typeface="+mn-cs"/>
                  </a:rPr>
                  <a:t> and s’</a:t>
                </a:r>
                <a:r>
                  <a:rPr lang="en-US" altLang="zh-CN" sz="1200" b="0" i="0" u="none" strike="noStrike" kern="1200" baseline="-25000" dirty="0" smtClean="0">
                    <a:solidFill>
                      <a:schemeClr val="tx1"/>
                    </a:solidFill>
                    <a:latin typeface="+mn-lt"/>
                    <a:ea typeface="+mn-ea"/>
                    <a:cs typeface="+mn-cs"/>
                  </a:rPr>
                  <a:t> r</a:t>
                </a:r>
                <a:r>
                  <a:rPr lang="en-US" altLang="zh-CN" sz="1200" b="0" i="0" u="none" strike="noStrike" kern="1200" baseline="0" dirty="0" smtClean="0">
                    <a:solidFill>
                      <a:schemeClr val="tx1"/>
                    </a:solidFill>
                    <a:latin typeface="+mn-lt"/>
                    <a:ea typeface="+mn-ea"/>
                    <a:cs typeface="+mn-cs"/>
                  </a:rPr>
                  <a:t> are achieved by mapping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to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from the data layer to the conv1-1 layer via the convolutional feature masking. The only difference between structure preservation and eye shadow transfer is that every elements of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are 1 in structure preservation.</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a:t>
                </a:r>
                <a:r>
                  <a:rPr lang="en-US" altLang="zh-CN" sz="1200" b="1" i="0" u="none" strike="noStrike" kern="1200" baseline="0" dirty="0" smtClean="0">
                    <a:solidFill>
                      <a:schemeClr val="tx1"/>
                    </a:solidFill>
                    <a:latin typeface="+mn-lt"/>
                    <a:ea typeface="+mn-ea"/>
                    <a:cs typeface="+mn-cs"/>
                  </a:rPr>
                  <a:t>Lip Gloss and Foundation Transfer </a:t>
                </a:r>
                <a:r>
                  <a:rPr lang="en-US" altLang="zh-CN" sz="1200" b="0" i="0" u="none" strike="noStrike" kern="1200" baseline="0" dirty="0" smtClean="0">
                    <a:solidFill>
                      <a:schemeClr val="tx1"/>
                    </a:solidFill>
                    <a:latin typeface="+mn-lt"/>
                    <a:ea typeface="+mn-ea"/>
                    <a:cs typeface="+mn-cs"/>
                  </a:rPr>
                  <a:t>require transferring color and texture. Here, </a:t>
                </a:r>
                <a:r>
                  <a:rPr lang="en-US" altLang="zh-CN" sz="1200" b="0" i="1" u="none" strike="noStrike" kern="1200" baseline="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equal to the number of layers used. Technically, we use 5 layers, including conv1-1, conv2-1, conv3-1, conv4-1 and conv5-1. </a:t>
                </a:r>
                <a14:m>
                  <m:oMath xmlns:m="http://schemas.openxmlformats.org/officeDocument/2006/math">
                    <m:r>
                      <m:rPr>
                        <m:sty m:val="p"/>
                      </m:rPr>
                      <a:rPr lang="el-GR" altLang="zh-CN" sz="1200" b="0" i="1" u="none" strike="noStrike" kern="1200" baseline="0" smtClean="0">
                        <a:solidFill>
                          <a:schemeClr val="tx1"/>
                        </a:solidFill>
                        <a:latin typeface="Cambria Math" panose="02040503050406030204" pitchFamily="18" charset="0"/>
                        <a:ea typeface="Cambria Math" panose="02040503050406030204" pitchFamily="18" charset="0"/>
                        <a:cs typeface="+mn-cs"/>
                      </a:rPr>
                      <m:t>Ω</m:t>
                    </m:r>
                  </m:oMath>
                </a14:m>
                <a:r>
                  <a:rPr lang="en-US" altLang="zh-CN" sz="1200" b="0" i="0" u="none" strike="noStrike" kern="1200" baseline="3000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a Gram matrix, which is the inner product between the </a:t>
                </a:r>
                <a:r>
                  <a:rPr lang="en-US" altLang="zh-CN" sz="1200" b="0" i="0" u="none" strike="noStrike" kern="1200" baseline="0" dirty="0" err="1" smtClean="0">
                    <a:solidFill>
                      <a:schemeClr val="tx1"/>
                    </a:solidFill>
                    <a:latin typeface="+mn-lt"/>
                    <a:ea typeface="+mn-ea"/>
                    <a:cs typeface="+mn-cs"/>
                  </a:rPr>
                  <a:t>vectorised</a:t>
                </a:r>
                <a:r>
                  <a:rPr lang="en-US" altLang="zh-CN" sz="1200" b="0" i="0" u="none" strike="noStrike" kern="1200" baseline="0" dirty="0" smtClean="0">
                    <a:solidFill>
                      <a:schemeClr val="tx1"/>
                    </a:solidFill>
                    <a:latin typeface="+mn-lt"/>
                    <a:ea typeface="+mn-ea"/>
                    <a:cs typeface="+mn-cs"/>
                  </a:rPr>
                  <a:t> feature map </a:t>
                </a:r>
                <a:r>
                  <a:rPr lang="en-US" altLang="zh-CN" sz="1200" b="0" i="0" u="none" strike="noStrike" kern="1200" baseline="0" dirty="0" err="1" smtClean="0">
                    <a:solidFill>
                      <a:schemeClr val="tx1"/>
                    </a:solidFill>
                    <a:latin typeface="+mn-lt"/>
                    <a:ea typeface="+mn-ea"/>
                    <a:cs typeface="+mn-cs"/>
                  </a:rPr>
                  <a:t>i</a:t>
                </a:r>
                <a:r>
                  <a:rPr lang="en-US" altLang="zh-CN" sz="1200" b="0" i="0" u="none" strike="noStrike" kern="1200" baseline="0" dirty="0" smtClean="0">
                    <a:solidFill>
                      <a:schemeClr val="tx1"/>
                    </a:solidFill>
                    <a:latin typeface="+mn-lt"/>
                    <a:ea typeface="+mn-ea"/>
                    <a:cs typeface="+mn-cs"/>
                  </a:rPr>
                  <a:t> and j in layer l:</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pPr marL="0" indent="0">
                  <a:buNone/>
                </a:pPr>
                <a:r>
                  <a:rPr lang="en-US" altLang="zh-CN" sz="1200" b="0" i="0" u="none" strike="noStrike" kern="1200" baseline="0" dirty="0" smtClean="0">
                    <a:solidFill>
                      <a:schemeClr val="tx1"/>
                    </a:solidFill>
                    <a:latin typeface="+mn-lt"/>
                    <a:ea typeface="+mn-ea"/>
                    <a:cs typeface="+mn-cs"/>
                  </a:rPr>
                  <a:t>3. </a:t>
                </a:r>
                <a:r>
                  <a:rPr lang="en-US" altLang="zh-CN" sz="1200" b="1" i="0" u="none" strike="noStrike" kern="1200" baseline="0" dirty="0" smtClean="0">
                    <a:solidFill>
                      <a:schemeClr val="tx1"/>
                    </a:solidFill>
                    <a:latin typeface="+mn-lt"/>
                    <a:ea typeface="+mn-ea"/>
                    <a:cs typeface="+mn-cs"/>
                  </a:rPr>
                  <a:t>Total Variance</a:t>
                </a:r>
                <a:r>
                  <a:rPr lang="en-US" altLang="zh-CN" sz="1200" b="0" i="0" u="none" strike="noStrike" kern="1200" baseline="0" dirty="0" smtClean="0">
                    <a:solidFill>
                      <a:schemeClr val="tx1"/>
                    </a:solidFill>
                    <a:latin typeface="+mn-lt"/>
                    <a:ea typeface="+mn-ea"/>
                    <a:cs typeface="+mn-cs"/>
                  </a:rPr>
                  <a:t> R</a:t>
                </a:r>
                <a:r>
                  <a:rPr lang="en-US" altLang="zh-CN" sz="1200" b="0" i="0" u="none" strike="noStrike" kern="1200" baseline="-2500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(A) </a:t>
                </a:r>
                <a:r>
                  <a:rPr lang="en-US" altLang="zh-CN" sz="1200" kern="1200" dirty="0" smtClean="0">
                    <a:solidFill>
                      <a:schemeClr val="tx1"/>
                    </a:solidFill>
                    <a:effectLst/>
                    <a:latin typeface="+mn-lt"/>
                    <a:ea typeface="+mn-ea"/>
                    <a:cs typeface="+mn-cs"/>
                  </a:rPr>
                  <a:t>is utilized to smooth</a:t>
                </a:r>
                <a:r>
                  <a:rPr lang="en-US" altLang="zh-CN" sz="1200" b="0" i="0" u="none" strike="noStrike" kern="1200" baseline="0" dirty="0" smtClean="0">
                    <a:solidFill>
                      <a:schemeClr val="tx1"/>
                    </a:solidFill>
                    <a:latin typeface="+mn-lt"/>
                    <a:ea typeface="+mn-ea"/>
                    <a:cs typeface="+mn-cs"/>
                  </a:rPr>
                  <a:t> adjacent pixels to make the results more natural.</a:t>
                </a:r>
                <a:endParaRPr lang="zh-CN" altLang="en-US" dirty="0"/>
              </a:p>
            </p:txBody>
          </p:sp>
        </mc:Choice>
        <mc:Fallback xmlns="">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Makeup transfer is conducted based on the correspondences among image pairs. Here we will elaborate how to transfer eye shadow, lip gloss and foundation. Keeping the facial structure should also be considered and incorporated into the final objective function.</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1. </a:t>
                </a:r>
                <a:r>
                  <a:rPr lang="en-US" altLang="zh-CN" sz="1200" b="1" i="0" u="none" strike="noStrike" kern="1200" baseline="0" dirty="0" smtClean="0">
                    <a:solidFill>
                      <a:schemeClr val="tx1"/>
                    </a:solidFill>
                    <a:latin typeface="+mn-lt"/>
                    <a:ea typeface="+mn-ea"/>
                    <a:cs typeface="+mn-cs"/>
                  </a:rPr>
                  <a:t>Structure Preservation (or Eye shadow transfer) </a:t>
                </a:r>
                <a:r>
                  <a:rPr lang="en-US" altLang="zh-CN" sz="1200" b="0" i="0" u="none" strike="noStrike" kern="1200" baseline="0" dirty="0" smtClean="0">
                    <a:solidFill>
                      <a:schemeClr val="tx1"/>
                    </a:solidFill>
                    <a:latin typeface="+mn-lt"/>
                    <a:ea typeface="+mn-ea"/>
                    <a:cs typeface="+mn-cs"/>
                  </a:rPr>
                  <a:t>needs to consider both the shape and color. Suppose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is the binary mask of left eye shadow in the reference face while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is the warped binary mask in the before-makeup face. As the Equ.2 shown, </a:t>
                </a:r>
                <a:r>
                  <a:rPr lang="en-US" altLang="zh-CN" sz="1200" b="0" i="1" u="none" strike="noStrike" kern="1200" baseline="0" dirty="0" smtClean="0">
                    <a:solidFill>
                      <a:schemeClr val="tx1"/>
                    </a:solidFill>
                    <a:latin typeface="+mn-lt"/>
                    <a:ea typeface="+mn-ea"/>
                    <a:cs typeface="+mn-cs"/>
                  </a:rPr>
                  <a:t>H</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W</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C</a:t>
                </a:r>
                <a:r>
                  <a:rPr lang="en-US" altLang="zh-CN" sz="1200" b="0" i="0" u="none" strike="noStrike" kern="1200" baseline="0" dirty="0" smtClean="0">
                    <a:solidFill>
                      <a:schemeClr val="tx1"/>
                    </a:solidFill>
                    <a:latin typeface="+mn-lt"/>
                    <a:ea typeface="+mn-ea"/>
                    <a:cs typeface="+mn-cs"/>
                  </a:rPr>
                  <a:t> are the height, width and channel number of the input image. </a:t>
                </a:r>
                <a:r>
                  <a:rPr lang="el-GR" altLang="zh-CN" sz="1200" b="0" i="0" u="none" strike="noStrike" kern="1200" baseline="0" smtClean="0">
                    <a:solidFill>
                      <a:schemeClr val="tx1"/>
                    </a:solidFill>
                    <a:latin typeface="Cambria Math" panose="02040503050406030204" pitchFamily="18" charset="0"/>
                    <a:ea typeface="Cambria Math" panose="02040503050406030204" pitchFamily="18" charset="0"/>
                    <a:cs typeface="+mn-cs"/>
                  </a:rPr>
                  <a:t>Ω</a:t>
                </a:r>
                <a:r>
                  <a:rPr lang="en-US" altLang="zh-CN" sz="1200" b="0" i="0" u="none" strike="noStrike" kern="1200" baseline="3000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the d-dim feature representation of the conv1-1 layer of the face parsing model, A and R are the after-makeup face and reference face, respectively. s’</a:t>
                </a:r>
                <a:r>
                  <a:rPr lang="en-US" altLang="zh-CN" sz="1200" b="0" i="0" u="none" strike="noStrike" kern="1200" baseline="-25000" dirty="0" smtClean="0">
                    <a:solidFill>
                      <a:schemeClr val="tx1"/>
                    </a:solidFill>
                    <a:latin typeface="+mn-lt"/>
                    <a:ea typeface="+mn-ea"/>
                    <a:cs typeface="+mn-cs"/>
                  </a:rPr>
                  <a:t> b</a:t>
                </a:r>
                <a:r>
                  <a:rPr lang="en-US" altLang="zh-CN" sz="1200" b="0" i="0" u="none" strike="noStrike" kern="1200" baseline="0" dirty="0" smtClean="0">
                    <a:solidFill>
                      <a:schemeClr val="tx1"/>
                    </a:solidFill>
                    <a:latin typeface="+mn-lt"/>
                    <a:ea typeface="+mn-ea"/>
                    <a:cs typeface="+mn-cs"/>
                  </a:rPr>
                  <a:t> and s’</a:t>
                </a:r>
                <a:r>
                  <a:rPr lang="en-US" altLang="zh-CN" sz="1200" b="0" i="0" u="none" strike="noStrike" kern="1200" baseline="-25000" dirty="0" smtClean="0">
                    <a:solidFill>
                      <a:schemeClr val="tx1"/>
                    </a:solidFill>
                    <a:latin typeface="+mn-lt"/>
                    <a:ea typeface="+mn-ea"/>
                    <a:cs typeface="+mn-cs"/>
                  </a:rPr>
                  <a:t> r</a:t>
                </a:r>
                <a:r>
                  <a:rPr lang="en-US" altLang="zh-CN" sz="1200" b="0" i="0" u="none" strike="noStrike" kern="1200" baseline="0" dirty="0" smtClean="0">
                    <a:solidFill>
                      <a:schemeClr val="tx1"/>
                    </a:solidFill>
                    <a:latin typeface="+mn-lt"/>
                    <a:ea typeface="+mn-ea"/>
                    <a:cs typeface="+mn-cs"/>
                  </a:rPr>
                  <a:t> are achieved by mapping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to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from the data layer to the conv1-1 layer via the convolutional feature masking. The only difference between structure preservation and eye shadow transfer is that every elements of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b</a:t>
                </a:r>
                <a:r>
                  <a:rPr lang="en-US" altLang="zh-CN" sz="1200" b="0" i="0" u="none" strike="noStrike" kern="1200" baseline="0" dirty="0" smtClean="0">
                    <a:solidFill>
                      <a:schemeClr val="tx1"/>
                    </a:solidFill>
                    <a:latin typeface="+mn-lt"/>
                    <a:ea typeface="+mn-ea"/>
                    <a:cs typeface="+mn-cs"/>
                  </a:rPr>
                  <a:t> and </a:t>
                </a:r>
                <a:r>
                  <a:rPr lang="en-US" altLang="zh-CN" sz="1200" b="0" i="0" u="none" strike="noStrike" kern="1200" baseline="0" dirty="0" err="1" smtClean="0">
                    <a:solidFill>
                      <a:schemeClr val="tx1"/>
                    </a:solidFill>
                    <a:latin typeface="+mn-lt"/>
                    <a:ea typeface="+mn-ea"/>
                    <a:cs typeface="+mn-cs"/>
                  </a:rPr>
                  <a:t>s</a:t>
                </a:r>
                <a:r>
                  <a:rPr lang="en-US" altLang="zh-CN" sz="1200" b="0" i="0" u="none" strike="noStrike" kern="1200" baseline="-25000" dirty="0" err="1" smtClean="0">
                    <a:solidFill>
                      <a:schemeClr val="tx1"/>
                    </a:solidFill>
                    <a:latin typeface="+mn-lt"/>
                    <a:ea typeface="+mn-ea"/>
                    <a:cs typeface="+mn-cs"/>
                  </a:rPr>
                  <a:t>r</a:t>
                </a:r>
                <a:r>
                  <a:rPr lang="en-US" altLang="zh-CN" sz="1200" b="0" i="0" u="none" strike="noStrike" kern="1200" baseline="0" dirty="0" smtClean="0">
                    <a:solidFill>
                      <a:schemeClr val="tx1"/>
                    </a:solidFill>
                    <a:latin typeface="+mn-lt"/>
                    <a:ea typeface="+mn-ea"/>
                    <a:cs typeface="+mn-cs"/>
                  </a:rPr>
                  <a:t> are 1 in structure preservation.</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2. </a:t>
                </a:r>
                <a:r>
                  <a:rPr lang="en-US" altLang="zh-CN" sz="1200" b="1" i="0" u="none" strike="noStrike" kern="1200" baseline="0" dirty="0" smtClean="0">
                    <a:solidFill>
                      <a:schemeClr val="tx1"/>
                    </a:solidFill>
                    <a:latin typeface="+mn-lt"/>
                    <a:ea typeface="+mn-ea"/>
                    <a:cs typeface="+mn-cs"/>
                  </a:rPr>
                  <a:t>Lip Gloss and Foundation Transfer </a:t>
                </a:r>
                <a:r>
                  <a:rPr lang="en-US" altLang="zh-CN" sz="1200" b="0" i="0" u="none" strike="noStrike" kern="1200" baseline="0" dirty="0" smtClean="0">
                    <a:solidFill>
                      <a:schemeClr val="tx1"/>
                    </a:solidFill>
                    <a:latin typeface="+mn-lt"/>
                    <a:ea typeface="+mn-ea"/>
                    <a:cs typeface="+mn-cs"/>
                  </a:rPr>
                  <a:t>require transferring color and texture. Here, </a:t>
                </a:r>
                <a:r>
                  <a:rPr lang="en-US" altLang="zh-CN" sz="1200" b="0" i="1" u="none" strike="noStrike" kern="1200" baseline="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equal to the number of layers used. Technically, we use 5 layers, including conv1-1, conv2-1, conv3-1, conv4-1 and conv5-1. </a:t>
                </a:r>
                <a:r>
                  <a:rPr lang="el-GR" altLang="zh-CN" sz="1200" b="0" i="0" u="none" strike="noStrike" kern="1200" baseline="0" smtClean="0">
                    <a:solidFill>
                      <a:schemeClr val="tx1"/>
                    </a:solidFill>
                    <a:latin typeface="Cambria Math" panose="02040503050406030204" pitchFamily="18" charset="0"/>
                    <a:ea typeface="Cambria Math" panose="02040503050406030204" pitchFamily="18" charset="0"/>
                    <a:cs typeface="+mn-cs"/>
                  </a:rPr>
                  <a:t>Ω</a:t>
                </a:r>
                <a:r>
                  <a:rPr lang="en-US" altLang="zh-CN" sz="1200" b="0" i="0" u="none" strike="noStrike" kern="1200" baseline="30000" dirty="0" smtClean="0">
                    <a:solidFill>
                      <a:schemeClr val="tx1"/>
                    </a:solidFill>
                    <a:latin typeface="+mn-lt"/>
                    <a:ea typeface="+mn-ea"/>
                    <a:cs typeface="+mn-cs"/>
                  </a:rPr>
                  <a:t>l</a:t>
                </a:r>
                <a:r>
                  <a:rPr lang="en-US" altLang="zh-CN" sz="1200" b="0" i="0" u="none" strike="noStrike" kern="1200" baseline="0" dirty="0" smtClean="0">
                    <a:solidFill>
                      <a:schemeClr val="tx1"/>
                    </a:solidFill>
                    <a:latin typeface="+mn-lt"/>
                    <a:ea typeface="+mn-ea"/>
                    <a:cs typeface="+mn-cs"/>
                  </a:rPr>
                  <a:t> is a Gram matrix, which is the inner product between the </a:t>
                </a:r>
                <a:r>
                  <a:rPr lang="en-US" altLang="zh-CN" sz="1200" b="0" i="0" u="none" strike="noStrike" kern="1200" baseline="0" dirty="0" err="1" smtClean="0">
                    <a:solidFill>
                      <a:schemeClr val="tx1"/>
                    </a:solidFill>
                    <a:latin typeface="+mn-lt"/>
                    <a:ea typeface="+mn-ea"/>
                    <a:cs typeface="+mn-cs"/>
                  </a:rPr>
                  <a:t>vectorised</a:t>
                </a:r>
                <a:r>
                  <a:rPr lang="en-US" altLang="zh-CN" sz="1200" b="0" i="0" u="none" strike="noStrike" kern="1200" baseline="0" dirty="0" smtClean="0">
                    <a:solidFill>
                      <a:schemeClr val="tx1"/>
                    </a:solidFill>
                    <a:latin typeface="+mn-lt"/>
                    <a:ea typeface="+mn-ea"/>
                    <a:cs typeface="+mn-cs"/>
                  </a:rPr>
                  <a:t> feature map </a:t>
                </a:r>
                <a:r>
                  <a:rPr lang="en-US" altLang="zh-CN" sz="1200" b="0" i="0" u="none" strike="noStrike" kern="1200" baseline="0" dirty="0" err="1" smtClean="0">
                    <a:solidFill>
                      <a:schemeClr val="tx1"/>
                    </a:solidFill>
                    <a:latin typeface="+mn-lt"/>
                    <a:ea typeface="+mn-ea"/>
                    <a:cs typeface="+mn-cs"/>
                  </a:rPr>
                  <a:t>i</a:t>
                </a:r>
                <a:r>
                  <a:rPr lang="en-US" altLang="zh-CN" sz="1200" b="0" i="0" u="none" strike="noStrike" kern="1200" baseline="0" dirty="0" smtClean="0">
                    <a:solidFill>
                      <a:schemeClr val="tx1"/>
                    </a:solidFill>
                    <a:latin typeface="+mn-lt"/>
                    <a:ea typeface="+mn-ea"/>
                    <a:cs typeface="+mn-cs"/>
                  </a:rPr>
                  <a:t> and j in layer l:</a:t>
                </a:r>
              </a:p>
              <a:p>
                <a:pPr marL="228600" indent="-228600">
                  <a:buAutoNum type="arabicPeriod"/>
                </a:pPr>
                <a:endParaRPr lang="en-US" altLang="zh-CN" sz="1200" b="0" i="0" u="none" strike="noStrike" kern="1200" baseline="0" dirty="0" smtClean="0">
                  <a:solidFill>
                    <a:schemeClr val="tx1"/>
                  </a:solidFill>
                  <a:latin typeface="+mn-lt"/>
                  <a:ea typeface="+mn-ea"/>
                  <a:cs typeface="+mn-cs"/>
                </a:endParaRPr>
              </a:p>
              <a:p>
                <a:pPr marL="0" indent="0">
                  <a:buNone/>
                </a:pPr>
                <a:r>
                  <a:rPr lang="en-US" altLang="zh-CN" sz="1200" b="0" i="0" u="none" strike="noStrike" kern="1200" baseline="0" dirty="0" smtClean="0">
                    <a:solidFill>
                      <a:schemeClr val="tx1"/>
                    </a:solidFill>
                    <a:latin typeface="+mn-lt"/>
                    <a:ea typeface="+mn-ea"/>
                    <a:cs typeface="+mn-cs"/>
                  </a:rPr>
                  <a:t>3. </a:t>
                </a:r>
                <a:r>
                  <a:rPr lang="en-US" altLang="zh-CN" sz="1200" b="1" i="0" u="none" strike="noStrike" kern="1200" baseline="0" dirty="0" smtClean="0">
                    <a:solidFill>
                      <a:schemeClr val="tx1"/>
                    </a:solidFill>
                    <a:latin typeface="+mn-lt"/>
                    <a:ea typeface="+mn-ea"/>
                    <a:cs typeface="+mn-cs"/>
                  </a:rPr>
                  <a:t>Total Variance</a:t>
                </a:r>
                <a:r>
                  <a:rPr lang="en-US" altLang="zh-CN" sz="1200" b="0" i="0" u="none" strike="noStrike" kern="1200" baseline="0" dirty="0" smtClean="0">
                    <a:solidFill>
                      <a:schemeClr val="tx1"/>
                    </a:solidFill>
                    <a:latin typeface="+mn-lt"/>
                    <a:ea typeface="+mn-ea"/>
                    <a:cs typeface="+mn-cs"/>
                  </a:rPr>
                  <a:t> R</a:t>
                </a:r>
                <a:r>
                  <a:rPr lang="en-US" altLang="zh-CN" sz="1200" b="0" i="0" u="none" strike="noStrike" kern="1200" baseline="-25000" dirty="0" smtClean="0">
                    <a:solidFill>
                      <a:schemeClr val="tx1"/>
                    </a:solidFill>
                    <a:latin typeface="+mn-lt"/>
                    <a:ea typeface="+mn-ea"/>
                    <a:cs typeface="+mn-cs"/>
                  </a:rPr>
                  <a:t>V</a:t>
                </a:r>
                <a:r>
                  <a:rPr lang="en-US" altLang="zh-CN" sz="1200" b="0" i="0" u="none" strike="noStrike" kern="1200" baseline="0" dirty="0" smtClean="0">
                    <a:solidFill>
                      <a:schemeClr val="tx1"/>
                    </a:solidFill>
                    <a:latin typeface="+mn-lt"/>
                    <a:ea typeface="+mn-ea"/>
                    <a:cs typeface="+mn-cs"/>
                  </a:rPr>
                  <a:t>(A) </a:t>
                </a:r>
                <a:r>
                  <a:rPr lang="en-US" altLang="zh-CN" sz="1200" kern="1200" dirty="0" smtClean="0">
                    <a:solidFill>
                      <a:schemeClr val="tx1"/>
                    </a:solidFill>
                    <a:effectLst/>
                    <a:latin typeface="+mn-lt"/>
                    <a:ea typeface="+mn-ea"/>
                    <a:cs typeface="+mn-cs"/>
                  </a:rPr>
                  <a:t>is utilized to smooth</a:t>
                </a:r>
                <a:r>
                  <a:rPr lang="en-US" altLang="zh-CN" sz="1200" b="0" i="0" u="none" strike="noStrike" kern="1200" baseline="0" dirty="0" smtClean="0">
                    <a:solidFill>
                      <a:schemeClr val="tx1"/>
                    </a:solidFill>
                    <a:latin typeface="+mn-lt"/>
                    <a:ea typeface="+mn-ea"/>
                    <a:cs typeface="+mn-cs"/>
                  </a:rPr>
                  <a:t> adjacent pixels to make the results more natural.</a:t>
                </a:r>
                <a:endParaRPr lang="zh-CN" altLang="en-US" dirty="0"/>
              </a:p>
            </p:txBody>
          </p:sp>
        </mc:Fallback>
      </mc:AlternateContent>
      <p:sp>
        <p:nvSpPr>
          <p:cNvPr id="4" name="灯片编号占位符 3"/>
          <p:cNvSpPr>
            <a:spLocks noGrp="1"/>
          </p:cNvSpPr>
          <p:nvPr>
            <p:ph type="sldNum" sz="quarter" idx="10"/>
          </p:nvPr>
        </p:nvSpPr>
        <p:spPr/>
        <p:txBody>
          <a:bodyPr/>
          <a:lstStyle/>
          <a:p>
            <a:fld id="{3937E76D-3D6B-4134-9A22-F93CD6787CBA}" type="slidenum">
              <a:rPr lang="zh-CN" altLang="en-US" smtClean="0"/>
              <a:t>9</a:t>
            </a:fld>
            <a:endParaRPr lang="zh-CN" altLang="en-US"/>
          </a:p>
        </p:txBody>
      </p:sp>
    </p:spTree>
    <p:extLst>
      <p:ext uri="{BB962C8B-B14F-4D97-AF65-F5344CB8AC3E}">
        <p14:creationId xmlns:p14="http://schemas.microsoft.com/office/powerpoint/2010/main" val="63586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3169168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3052864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4166607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1485552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2230451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215936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117906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23404094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21195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1860309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8F170E1F-F80C-4996-91F5-50BEDD10FC65}" type="datetimeFigureOut">
              <a:rPr lang="zh-CN" altLang="en-US" smtClean="0"/>
              <a:t>2016-5-20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174407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70E1F-F80C-4996-91F5-50BEDD10FC65}" type="datetimeFigureOut">
              <a:rPr lang="zh-CN" altLang="en-US" smtClean="0"/>
              <a:t>2016-5-20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FDDB8-BA31-4343-A67E-17E98D0149F6}" type="slidenum">
              <a:rPr lang="zh-CN" altLang="en-US" smtClean="0"/>
              <a:t>‹#›</a:t>
            </a:fld>
            <a:endParaRPr lang="zh-CN" altLang="en-US"/>
          </a:p>
        </p:txBody>
      </p:sp>
    </p:spTree>
    <p:extLst>
      <p:ext uri="{BB962C8B-B14F-4D97-AF65-F5344CB8AC3E}">
        <p14:creationId xmlns:p14="http://schemas.microsoft.com/office/powerpoint/2010/main" val="10098222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1.wdp"/><Relationship Id="rId3" Type="http://schemas.openxmlformats.org/officeDocument/2006/relationships/audio" Target="../media/audio1.wav"/><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image" Target="../media/image30.png"/><Relationship Id="rId1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2.wdp"/><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1.png"/><Relationship Id="rId11" Type="http://schemas.microsoft.com/office/2007/relationships/hdphoto" Target="../media/hdphoto2.wdp"/><Relationship Id="rId5" Type="http://schemas.openxmlformats.org/officeDocument/2006/relationships/image" Target="../media/image40.png"/><Relationship Id="rId10" Type="http://schemas.openxmlformats.org/officeDocument/2006/relationships/image" Target="../media/image36.png"/><Relationship Id="rId4" Type="http://schemas.openxmlformats.org/officeDocument/2006/relationships/image" Target="../media/image39.png"/><Relationship Id="rId9"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7897235" y="6519446"/>
            <a:ext cx="4294765" cy="338554"/>
          </a:xfrm>
          <a:prstGeom prst="rect">
            <a:avLst/>
          </a:prstGeom>
          <a:noFill/>
        </p:spPr>
        <p:txBody>
          <a:bodyPr wrap="none" rtlCol="0">
            <a:spAutoFit/>
          </a:bodyPr>
          <a:lstStyle/>
          <a:p>
            <a:r>
              <a:rPr lang="en-US" altLang="zh-CN" sz="1600" dirty="0" smtClean="0">
                <a:solidFill>
                  <a:schemeClr val="bg1"/>
                </a:solidFill>
                <a:latin typeface="微软雅黑" panose="020B0503020204020204" pitchFamily="34" charset="-122"/>
                <a:ea typeface="微软雅黑" panose="020B0503020204020204" pitchFamily="34" charset="-122"/>
              </a:rPr>
              <a:t>Xinyu Ou, Si Liu, </a:t>
            </a:r>
            <a:r>
              <a:rPr lang="en-US" altLang="zh-CN" sz="1600" dirty="0" err="1" smtClean="0">
                <a:solidFill>
                  <a:schemeClr val="bg1"/>
                </a:solidFill>
                <a:latin typeface="微软雅黑" panose="020B0503020204020204" pitchFamily="34" charset="-122"/>
                <a:ea typeface="微软雅黑" panose="020B0503020204020204" pitchFamily="34" charset="-122"/>
              </a:rPr>
              <a:t>Xiaochun</a:t>
            </a:r>
            <a:r>
              <a:rPr lang="en-US" altLang="zh-CN" sz="1600" dirty="0" smtClean="0">
                <a:solidFill>
                  <a:schemeClr val="bg1"/>
                </a:solidFill>
                <a:latin typeface="微软雅黑" panose="020B0503020204020204" pitchFamily="34" charset="-122"/>
                <a:ea typeface="微软雅黑" panose="020B0503020204020204" pitchFamily="34" charset="-122"/>
              </a:rPr>
              <a:t> Cao, Hefei Ling</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22" name="图片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pic>
        <p:nvPicPr>
          <p:cNvPr id="23" name="图片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0000" y="4497800"/>
            <a:ext cx="1440000" cy="1440000"/>
          </a:xfrm>
          <a:prstGeom prst="rect">
            <a:avLst/>
          </a:prstGeom>
        </p:spPr>
      </p:pic>
      <p:grpSp>
        <p:nvGrpSpPr>
          <p:cNvPr id="24" name="组合 23"/>
          <p:cNvGrpSpPr/>
          <p:nvPr/>
        </p:nvGrpSpPr>
        <p:grpSpPr>
          <a:xfrm>
            <a:off x="263585" y="4497800"/>
            <a:ext cx="12017315" cy="1440000"/>
            <a:chOff x="-1354878" y="4273704"/>
            <a:chExt cx="12017315" cy="1440000"/>
          </a:xfrm>
        </p:grpSpPr>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7212" y="4273704"/>
              <a:ext cx="1440000" cy="1440000"/>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8257" y="4273704"/>
              <a:ext cx="1440000" cy="1440000"/>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9302" y="4273704"/>
              <a:ext cx="1440000" cy="1440000"/>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878" y="4273704"/>
              <a:ext cx="1440000" cy="1440000"/>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167" y="4273704"/>
              <a:ext cx="1440000" cy="1440000"/>
            </a:xfrm>
            <a:prstGeom prst="rect">
              <a:avLst/>
            </a:prstGeom>
          </p:spPr>
        </p:pic>
        <p:pic>
          <p:nvPicPr>
            <p:cNvPr id="31" name="图片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11392" y="4273704"/>
              <a:ext cx="1440000" cy="1440000"/>
            </a:xfrm>
            <a:prstGeom prst="rect">
              <a:avLst/>
            </a:prstGeom>
          </p:spPr>
        </p:pic>
        <p:pic>
          <p:nvPicPr>
            <p:cNvPr id="32" name="图片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00347" y="4273704"/>
              <a:ext cx="1440000" cy="1440000"/>
            </a:xfrm>
            <a:prstGeom prst="rect">
              <a:avLst/>
            </a:prstGeom>
          </p:spPr>
        </p:pic>
        <p:pic>
          <p:nvPicPr>
            <p:cNvPr id="34" name="图片 3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22437" y="4273704"/>
              <a:ext cx="1440000" cy="1440000"/>
            </a:xfrm>
            <a:prstGeom prst="rect">
              <a:avLst/>
            </a:prstGeom>
          </p:spPr>
        </p:pic>
      </p:grpSp>
    </p:spTree>
    <p:extLst>
      <p:ext uri="{BB962C8B-B14F-4D97-AF65-F5344CB8AC3E}">
        <p14:creationId xmlns:p14="http://schemas.microsoft.com/office/powerpoint/2010/main" val="210155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repeatCount="indefinite" fill="hold" nodeType="withEffect">
                                  <p:stCondLst>
                                    <p:cond delay="0"/>
                                  </p:stCondLst>
                                  <p:childTnLst>
                                    <p:anim calcmode="lin" valueType="num">
                                      <p:cBhvr additive="base">
                                        <p:cTn id="6" dur="8750"/>
                                        <p:tgtEl>
                                          <p:spTgt spid="24"/>
                                        </p:tgtEl>
                                        <p:attrNameLst>
                                          <p:attrName>ppt_x</p:attrName>
                                        </p:attrNameLst>
                                      </p:cBhvr>
                                      <p:tavLst>
                                        <p:tav tm="0">
                                          <p:val>
                                            <p:strVal val="ppt_x"/>
                                          </p:val>
                                        </p:tav>
                                        <p:tav tm="100000">
                                          <p:val>
                                            <p:strVal val="0-ppt_w/2"/>
                                          </p:val>
                                        </p:tav>
                                      </p:tavLst>
                                    </p:anim>
                                    <p:anim calcmode="lin" valueType="num">
                                      <p:cBhvr additive="base">
                                        <p:cTn id="7" dur="8750"/>
                                        <p:tgtEl>
                                          <p:spTgt spid="24"/>
                                        </p:tgtEl>
                                        <p:attrNameLst>
                                          <p:attrName>ppt_y</p:attrName>
                                        </p:attrNameLst>
                                      </p:cBhvr>
                                      <p:tavLst>
                                        <p:tav tm="0">
                                          <p:val>
                                            <p:strVal val="ppt_y"/>
                                          </p:val>
                                        </p:tav>
                                        <p:tav tm="100000">
                                          <p:val>
                                            <p:strVal val="ppt_y"/>
                                          </p:val>
                                        </p:tav>
                                      </p:tavLst>
                                    </p:anim>
                                    <p:set>
                                      <p:cBhvr>
                                        <p:cTn id="8" dur="1" fill="hold">
                                          <p:stCondLst>
                                            <p:cond delay="8749"/>
                                          </p:stCondLst>
                                        </p:cTn>
                                        <p:tgtEl>
                                          <p:spTgt spid="24"/>
                                        </p:tgtEl>
                                        <p:attrNameLst>
                                          <p:attrName>style.visibility</p:attrName>
                                        </p:attrNameLst>
                                      </p:cBhvr>
                                      <p:to>
                                        <p:strVal val="hidden"/>
                                      </p:to>
                                    </p:set>
                                  </p:childTnLst>
                                </p:cTn>
                              </p:par>
                              <p:par>
                                <p:cTn id="9" presetID="2" presetClass="entr" presetSubtype="2" repeatCount="indefinite" accel="2000" decel="2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0" fill="hold"/>
                                        <p:tgtEl>
                                          <p:spTgt spid="11"/>
                                        </p:tgtEl>
                                        <p:attrNameLst>
                                          <p:attrName>ppt_x</p:attrName>
                                        </p:attrNameLst>
                                      </p:cBhvr>
                                      <p:tavLst>
                                        <p:tav tm="0">
                                          <p:val>
                                            <p:strVal val="1+#ppt_w/2"/>
                                          </p:val>
                                        </p:tav>
                                        <p:tav tm="100000">
                                          <p:val>
                                            <p:strVal val="#ppt_x"/>
                                          </p:val>
                                        </p:tav>
                                      </p:tavLst>
                                    </p:anim>
                                    <p:anim calcmode="lin" valueType="num">
                                      <p:cBhvr additive="base">
                                        <p:cTn id="12" dur="10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repeatCount="indefinite" accel="2000" decel="2000" fill="hold" nodeType="withEffect">
                                  <p:stCondLst>
                                    <p:cond delay="11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0" fill="hold"/>
                                        <p:tgtEl>
                                          <p:spTgt spid="12"/>
                                        </p:tgtEl>
                                        <p:attrNameLst>
                                          <p:attrName>ppt_x</p:attrName>
                                        </p:attrNameLst>
                                      </p:cBhvr>
                                      <p:tavLst>
                                        <p:tav tm="0">
                                          <p:val>
                                            <p:strVal val="1+#ppt_w/2"/>
                                          </p:val>
                                        </p:tav>
                                        <p:tav tm="100000">
                                          <p:val>
                                            <p:strVal val="#ppt_x"/>
                                          </p:val>
                                        </p:tav>
                                      </p:tavLst>
                                    </p:anim>
                                    <p:anim calcmode="lin" valueType="num">
                                      <p:cBhvr additive="base">
                                        <p:cTn id="16" dur="100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repeatCount="indefinite" accel="2000" decel="2000" fill="hold" nodeType="withEffect">
                                  <p:stCondLst>
                                    <p:cond delay="22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0" fill="hold"/>
                                        <p:tgtEl>
                                          <p:spTgt spid="10"/>
                                        </p:tgtEl>
                                        <p:attrNameLst>
                                          <p:attrName>ppt_x</p:attrName>
                                        </p:attrNameLst>
                                      </p:cBhvr>
                                      <p:tavLst>
                                        <p:tav tm="0">
                                          <p:val>
                                            <p:strVal val="1+#ppt_w/2"/>
                                          </p:val>
                                        </p:tav>
                                        <p:tav tm="100000">
                                          <p:val>
                                            <p:strVal val="#ppt_x"/>
                                          </p:val>
                                        </p:tav>
                                      </p:tavLst>
                                    </p:anim>
                                    <p:anim calcmode="lin" valueType="num">
                                      <p:cBhvr additive="base">
                                        <p:cTn id="20" dur="100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repeatCount="indefinite" accel="2000" decel="2000" fill="hold" nodeType="withEffect">
                                  <p:stCondLst>
                                    <p:cond delay="33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0000" fill="hold"/>
                                        <p:tgtEl>
                                          <p:spTgt spid="6"/>
                                        </p:tgtEl>
                                        <p:attrNameLst>
                                          <p:attrName>ppt_x</p:attrName>
                                        </p:attrNameLst>
                                      </p:cBhvr>
                                      <p:tavLst>
                                        <p:tav tm="0">
                                          <p:val>
                                            <p:strVal val="1+#ppt_w/2"/>
                                          </p:val>
                                        </p:tav>
                                        <p:tav tm="100000">
                                          <p:val>
                                            <p:strVal val="#ppt_x"/>
                                          </p:val>
                                        </p:tav>
                                      </p:tavLst>
                                    </p:anim>
                                    <p:anim calcmode="lin" valueType="num">
                                      <p:cBhvr additive="base">
                                        <p:cTn id="24" dur="100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repeatCount="indefinite" accel="2000" decel="2000" fill="hold" nodeType="withEffect">
                                  <p:stCondLst>
                                    <p:cond delay="44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0000" fill="hold"/>
                                        <p:tgtEl>
                                          <p:spTgt spid="7"/>
                                        </p:tgtEl>
                                        <p:attrNameLst>
                                          <p:attrName>ppt_x</p:attrName>
                                        </p:attrNameLst>
                                      </p:cBhvr>
                                      <p:tavLst>
                                        <p:tav tm="0">
                                          <p:val>
                                            <p:strVal val="1+#ppt_w/2"/>
                                          </p:val>
                                        </p:tav>
                                        <p:tav tm="100000">
                                          <p:val>
                                            <p:strVal val="#ppt_x"/>
                                          </p:val>
                                        </p:tav>
                                      </p:tavLst>
                                    </p:anim>
                                    <p:anim calcmode="lin" valueType="num">
                                      <p:cBhvr additive="base">
                                        <p:cTn id="28" dur="100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2" repeatCount="indefinite" accel="2000" decel="2000" fill="hold" nodeType="withEffect">
                                  <p:stCondLst>
                                    <p:cond delay="5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0" fill="hold"/>
                                        <p:tgtEl>
                                          <p:spTgt spid="9"/>
                                        </p:tgtEl>
                                        <p:attrNameLst>
                                          <p:attrName>ppt_x</p:attrName>
                                        </p:attrNameLst>
                                      </p:cBhvr>
                                      <p:tavLst>
                                        <p:tav tm="0">
                                          <p:val>
                                            <p:strVal val="1+#ppt_w/2"/>
                                          </p:val>
                                        </p:tav>
                                        <p:tav tm="100000">
                                          <p:val>
                                            <p:strVal val="#ppt_x"/>
                                          </p:val>
                                        </p:tav>
                                      </p:tavLst>
                                    </p:anim>
                                    <p:anim calcmode="lin" valueType="num">
                                      <p:cBhvr additive="base">
                                        <p:cTn id="32" dur="10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2" repeatCount="indefinite" accel="2000" decel="2000" fill="hold" nodeType="withEffect">
                                  <p:stCondLst>
                                    <p:cond delay="66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0" fill="hold"/>
                                        <p:tgtEl>
                                          <p:spTgt spid="13"/>
                                        </p:tgtEl>
                                        <p:attrNameLst>
                                          <p:attrName>ppt_x</p:attrName>
                                        </p:attrNameLst>
                                      </p:cBhvr>
                                      <p:tavLst>
                                        <p:tav tm="0">
                                          <p:val>
                                            <p:strVal val="1+#ppt_w/2"/>
                                          </p:val>
                                        </p:tav>
                                        <p:tav tm="100000">
                                          <p:val>
                                            <p:strVal val="#ppt_x"/>
                                          </p:val>
                                        </p:tav>
                                      </p:tavLst>
                                    </p:anim>
                                    <p:anim calcmode="lin" valueType="num">
                                      <p:cBhvr additive="base">
                                        <p:cTn id="36" dur="100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repeatCount="indefinite" accel="2000" decel="2000" fill="hold" nodeType="withEffect">
                                  <p:stCondLst>
                                    <p:cond delay="77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0" fill="hold"/>
                                        <p:tgtEl>
                                          <p:spTgt spid="14"/>
                                        </p:tgtEl>
                                        <p:attrNameLst>
                                          <p:attrName>ppt_x</p:attrName>
                                        </p:attrNameLst>
                                      </p:cBhvr>
                                      <p:tavLst>
                                        <p:tav tm="0">
                                          <p:val>
                                            <p:strVal val="1+#ppt_w/2"/>
                                          </p:val>
                                        </p:tav>
                                        <p:tav tm="100000">
                                          <p:val>
                                            <p:strVal val="#ppt_x"/>
                                          </p:val>
                                        </p:tav>
                                      </p:tavLst>
                                    </p:anim>
                                    <p:anim calcmode="lin" valueType="num">
                                      <p:cBhvr additive="base">
                                        <p:cTn id="40" dur="100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2" repeatCount="indefinite" accel="2000" decel="2000" fill="hold" nodeType="withEffect">
                                  <p:stCondLst>
                                    <p:cond delay="880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10000" fill="hold"/>
                                        <p:tgtEl>
                                          <p:spTgt spid="22"/>
                                        </p:tgtEl>
                                        <p:attrNameLst>
                                          <p:attrName>ppt_x</p:attrName>
                                        </p:attrNameLst>
                                      </p:cBhvr>
                                      <p:tavLst>
                                        <p:tav tm="0">
                                          <p:val>
                                            <p:strVal val="1+#ppt_w/2"/>
                                          </p:val>
                                        </p:tav>
                                        <p:tav tm="100000">
                                          <p:val>
                                            <p:strVal val="#ppt_x"/>
                                          </p:val>
                                        </p:tav>
                                      </p:tavLst>
                                    </p:anim>
                                    <p:anim calcmode="lin" valueType="num">
                                      <p:cBhvr additive="base">
                                        <p:cTn id="44" dur="100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2" repeatCount="indefinite" accel="2000" decel="2000" fill="hold" nodeType="withEffect">
                                  <p:stCondLst>
                                    <p:cond delay="99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10000" fill="hold"/>
                                        <p:tgtEl>
                                          <p:spTgt spid="23"/>
                                        </p:tgtEl>
                                        <p:attrNameLst>
                                          <p:attrName>ppt_x</p:attrName>
                                        </p:attrNameLst>
                                      </p:cBhvr>
                                      <p:tavLst>
                                        <p:tav tm="0">
                                          <p:val>
                                            <p:strVal val="1+#ppt_w/2"/>
                                          </p:val>
                                        </p:tav>
                                        <p:tav tm="100000">
                                          <p:val>
                                            <p:strVal val="#ppt_x"/>
                                          </p:val>
                                        </p:tav>
                                      </p:tavLst>
                                    </p:anim>
                                    <p:anim calcmode="lin" valueType="num">
                                      <p:cBhvr additive="base">
                                        <p:cTn id="48" dur="10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2000" b="-12000"/>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489" y="542904"/>
            <a:ext cx="9015241" cy="23928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902" y="3712909"/>
            <a:ext cx="9152413" cy="2415749"/>
          </a:xfrm>
          <a:prstGeom prst="rect">
            <a:avLst/>
          </a:prstGeom>
          <a:ln>
            <a:noFill/>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p:spPr>
      </p:pic>
      <p:sp>
        <p:nvSpPr>
          <p:cNvPr id="8" name="文本框 7"/>
          <p:cNvSpPr txBox="1"/>
          <p:nvPr/>
        </p:nvSpPr>
        <p:spPr>
          <a:xfrm>
            <a:off x="1719490" y="2989234"/>
            <a:ext cx="9083826" cy="40011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txBody>
          <a:bodyPr wrap="square" rtlCol="0">
            <a:spAutoFit/>
          </a:bodyPr>
          <a:lstStyle/>
          <a:p>
            <a:pPr algn="ctr"/>
            <a:r>
              <a:rPr lang="en-US" altLang="zh-CN" sz="2000" b="1" dirty="0">
                <a:solidFill>
                  <a:schemeClr val="bg1"/>
                </a:solidFill>
                <a:effectLst>
                  <a:glow rad="228600">
                    <a:schemeClr val="accent6">
                      <a:satMod val="175000"/>
                      <a:alpha val="40000"/>
                    </a:schemeClr>
                  </a:glow>
                  <a:outerShdw blurRad="38100" dist="38100" dir="2700000" algn="tl">
                    <a:srgbClr val="000000">
                      <a:alpha val="43137"/>
                    </a:srgbClr>
                  </a:outerShdw>
                </a:effectLst>
              </a:rPr>
              <a:t>Different girls wear the same makeup</a:t>
            </a:r>
            <a:endParaRPr lang="zh-CN" altLang="en-US" sz="2000" b="1" dirty="0">
              <a:solidFill>
                <a:schemeClr val="bg1"/>
              </a:solidFill>
              <a:effectLst>
                <a:glow rad="228600">
                  <a:schemeClr val="accent6">
                    <a:satMod val="175000"/>
                    <a:alpha val="40000"/>
                  </a:schemeClr>
                </a:glow>
                <a:outerShdw blurRad="38100" dist="38100" dir="2700000" algn="tl">
                  <a:srgbClr val="000000">
                    <a:alpha val="43137"/>
                  </a:srgbClr>
                </a:outerShdw>
              </a:effectLst>
            </a:endParaRPr>
          </a:p>
        </p:txBody>
      </p:sp>
      <p:sp>
        <p:nvSpPr>
          <p:cNvPr id="9" name="文本框 8"/>
          <p:cNvSpPr txBox="1"/>
          <p:nvPr/>
        </p:nvSpPr>
        <p:spPr>
          <a:xfrm>
            <a:off x="1650902" y="6140324"/>
            <a:ext cx="9083826" cy="400110"/>
          </a:xfrm>
          <a:prstGeom prst="rect">
            <a:avLst/>
          </a:prstGeom>
          <a:ln>
            <a:noFill/>
          </a:ln>
          <a:effectLst>
            <a:reflection blurRad="12700" stA="30000" endPos="30000" dist="5000" dir="5400000" sy="-100000" algn="bl" rotWithShape="0"/>
          </a:effectLst>
          <a:scene3d>
            <a:camera prst="perspectiveContrastingLeftFacing">
              <a:rot lat="300000" lon="1800000" rev="0"/>
            </a:camera>
            <a:lightRig rig="threePt" dir="t">
              <a:rot lat="0" lon="0" rev="2700000"/>
            </a:lightRig>
          </a:scene3d>
          <a:sp3d>
            <a:bevelT w="63500" h="50800"/>
          </a:sp3d>
        </p:spPr>
        <p:txBody>
          <a:bodyPr wrap="square" rtlCol="0">
            <a:spAutoFit/>
          </a:bodyPr>
          <a:lstStyle/>
          <a:p>
            <a:pPr algn="ctr"/>
            <a:r>
              <a:rPr lang="en-US" altLang="zh-CN" sz="2000" b="1" dirty="0" smtClean="0">
                <a:solidFill>
                  <a:schemeClr val="bg1"/>
                </a:solidFill>
                <a:effectLst>
                  <a:glow rad="228600">
                    <a:schemeClr val="accent6">
                      <a:satMod val="175000"/>
                      <a:alpha val="40000"/>
                    </a:schemeClr>
                  </a:glow>
                  <a:outerShdw blurRad="38100" dist="38100" dir="2700000" algn="tl">
                    <a:srgbClr val="000000">
                      <a:alpha val="43137"/>
                    </a:srgbClr>
                  </a:outerShdw>
                </a:effectLst>
              </a:rPr>
              <a:t>The same girl wears different makeups</a:t>
            </a:r>
            <a:endParaRPr lang="zh-CN" altLang="en-US" sz="2000" b="1" dirty="0">
              <a:solidFill>
                <a:schemeClr val="bg1"/>
              </a:solidFill>
              <a:effectLst>
                <a:glow rad="228600">
                  <a:schemeClr val="accent6">
                    <a:satMod val="175000"/>
                    <a:alpha val="4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357061783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0176" y="5198617"/>
            <a:ext cx="2368238" cy="1669216"/>
          </a:xfrm>
          <a:prstGeom prst="rect">
            <a:avLst/>
          </a:prstGeom>
        </p:spPr>
      </p:pic>
      <p:pic>
        <p:nvPicPr>
          <p:cNvPr id="22" name="图片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0176" y="2640511"/>
            <a:ext cx="2971648" cy="1576978"/>
          </a:xfrm>
          <a:prstGeom prst="rect">
            <a:avLst/>
          </a:prstGeom>
        </p:spPr>
      </p:pic>
      <p:grpSp>
        <p:nvGrpSpPr>
          <p:cNvPr id="19" name="组合 18"/>
          <p:cNvGrpSpPr/>
          <p:nvPr/>
        </p:nvGrpSpPr>
        <p:grpSpPr>
          <a:xfrm>
            <a:off x="1146826" y="3024328"/>
            <a:ext cx="2244074" cy="2724551"/>
            <a:chOff x="1146826" y="3024328"/>
            <a:chExt cx="2244074" cy="2724551"/>
          </a:xfrm>
        </p:grpSpPr>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826" y="3024328"/>
              <a:ext cx="2244074" cy="2355219"/>
            </a:xfrm>
            <a:prstGeom prst="rect">
              <a:avLst/>
            </a:prstGeom>
          </p:spPr>
        </p:pic>
        <p:sp>
          <p:nvSpPr>
            <p:cNvPr id="2" name="文本框 1"/>
            <p:cNvSpPr txBox="1"/>
            <p:nvPr/>
          </p:nvSpPr>
          <p:spPr>
            <a:xfrm>
              <a:off x="1576873" y="5379547"/>
              <a:ext cx="1471127" cy="369332"/>
            </a:xfrm>
            <a:prstGeom prst="rect">
              <a:avLst/>
            </a:prstGeom>
            <a:noFill/>
          </p:spPr>
          <p:txBody>
            <a:bodyPr wrap="square" rtlCol="0">
              <a:spAutoFit/>
            </a:bodyPr>
            <a:lstStyle/>
            <a:p>
              <a:pPr algn="ctr"/>
              <a:r>
                <a:rPr lang="en-US" altLang="zh-CN" b="1" dirty="0" smtClean="0">
                  <a:solidFill>
                    <a:srgbClr val="FF9933"/>
                  </a:solidFill>
                  <a:effectLst>
                    <a:glow rad="139700">
                      <a:schemeClr val="accent4">
                        <a:satMod val="175000"/>
                        <a:alpha val="40000"/>
                      </a:schemeClr>
                    </a:glow>
                    <a:reflection blurRad="6350" stA="55000" endA="300" endPos="45500" dir="5400000" sy="-100000" algn="bl" rotWithShape="0"/>
                  </a:effectLst>
                </a:rPr>
                <a:t>Eye shadow</a:t>
              </a:r>
              <a:endParaRPr lang="zh-CN" altLang="en-US" b="1" dirty="0">
                <a:solidFill>
                  <a:srgbClr val="FF9933"/>
                </a:solidFill>
                <a:effectLst>
                  <a:glow rad="139700">
                    <a:schemeClr val="accent4">
                      <a:satMod val="175000"/>
                      <a:alpha val="40000"/>
                    </a:schemeClr>
                  </a:glow>
                  <a:reflection blurRad="6350" stA="55000" endA="300" endPos="45500" dir="5400000" sy="-100000" algn="bl" rotWithShape="0"/>
                </a:effectLst>
              </a:endParaRPr>
            </a:p>
          </p:txBody>
        </p:sp>
      </p:grpSp>
      <p:grpSp>
        <p:nvGrpSpPr>
          <p:cNvPr id="18" name="组合 17"/>
          <p:cNvGrpSpPr/>
          <p:nvPr/>
        </p:nvGrpSpPr>
        <p:grpSpPr>
          <a:xfrm>
            <a:off x="2792508" y="738125"/>
            <a:ext cx="1307703" cy="1612899"/>
            <a:chOff x="2296078" y="736901"/>
            <a:chExt cx="1307703" cy="1612899"/>
          </a:xfrm>
        </p:grpSpPr>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6078" y="736901"/>
              <a:ext cx="1307703" cy="1307703"/>
            </a:xfrm>
            <a:prstGeom prst="rect">
              <a:avLst/>
            </a:prstGeom>
          </p:spPr>
        </p:pic>
        <p:sp>
          <p:nvSpPr>
            <p:cNvPr id="12" name="文本框 11"/>
            <p:cNvSpPr txBox="1"/>
            <p:nvPr/>
          </p:nvSpPr>
          <p:spPr>
            <a:xfrm>
              <a:off x="2296078" y="1980468"/>
              <a:ext cx="1307703" cy="369332"/>
            </a:xfrm>
            <a:prstGeom prst="rect">
              <a:avLst/>
            </a:prstGeom>
            <a:noFill/>
          </p:spPr>
          <p:txBody>
            <a:bodyPr wrap="square" rtlCol="0">
              <a:spAutoFit/>
            </a:bodyPr>
            <a:lstStyle/>
            <a:p>
              <a:pPr algn="ctr"/>
              <a:r>
                <a:rPr lang="en-US" altLang="zh-CN" b="1" dirty="0" smtClean="0">
                  <a:solidFill>
                    <a:srgbClr val="FF9933"/>
                  </a:solidFill>
                  <a:effectLst>
                    <a:glow rad="139700">
                      <a:schemeClr val="accent4">
                        <a:satMod val="175000"/>
                        <a:alpha val="40000"/>
                      </a:schemeClr>
                    </a:glow>
                    <a:reflection blurRad="6350" stA="55000" endA="300" endPos="45500" dir="5400000" sy="-100000" algn="bl" rotWithShape="0"/>
                  </a:effectLst>
                </a:rPr>
                <a:t>Lipstick</a:t>
              </a:r>
              <a:endParaRPr lang="zh-CN" altLang="en-US" b="1" dirty="0">
                <a:solidFill>
                  <a:srgbClr val="FF9933"/>
                </a:solidFill>
                <a:effectLst>
                  <a:glow rad="139700">
                    <a:schemeClr val="accent4">
                      <a:satMod val="175000"/>
                      <a:alpha val="40000"/>
                    </a:schemeClr>
                  </a:glow>
                  <a:reflection blurRad="6350" stA="55000" endA="300" endPos="45500" dir="5400000" sy="-100000" algn="bl" rotWithShape="0"/>
                </a:effectLst>
              </a:endParaRPr>
            </a:p>
          </p:txBody>
        </p:sp>
      </p:grpSp>
      <p:grpSp>
        <p:nvGrpSpPr>
          <p:cNvPr id="21" name="组合 20"/>
          <p:cNvGrpSpPr/>
          <p:nvPr/>
        </p:nvGrpSpPr>
        <p:grpSpPr>
          <a:xfrm>
            <a:off x="8305858" y="4217489"/>
            <a:ext cx="1471127" cy="1810589"/>
            <a:chOff x="8305858" y="4217489"/>
            <a:chExt cx="1471127" cy="1810589"/>
          </a:xfrm>
        </p:grpSpPr>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85200" y="4217489"/>
              <a:ext cx="887305" cy="1441257"/>
            </a:xfrm>
            <a:prstGeom prst="rect">
              <a:avLst/>
            </a:prstGeom>
          </p:spPr>
        </p:pic>
        <p:sp>
          <p:nvSpPr>
            <p:cNvPr id="14" name="文本框 11"/>
            <p:cNvSpPr txBox="1"/>
            <p:nvPr/>
          </p:nvSpPr>
          <p:spPr>
            <a:xfrm>
              <a:off x="8305858" y="5658746"/>
              <a:ext cx="147112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solidFill>
                    <a:srgbClr val="FFFF00"/>
                  </a:solidFill>
                  <a:effectLst>
                    <a:glow rad="139700">
                      <a:schemeClr val="accent4">
                        <a:satMod val="175000"/>
                        <a:alpha val="40000"/>
                      </a:schemeClr>
                    </a:glow>
                    <a:reflection blurRad="6350" stA="55000" endA="300" endPos="45500" dir="5400000" sy="-100000" algn="bl" rotWithShape="0"/>
                  </a:effectLst>
                </a:rPr>
                <a:t>Lip gloss</a:t>
              </a:r>
              <a:endParaRPr lang="zh-CN" altLang="en-US" b="1" dirty="0">
                <a:solidFill>
                  <a:srgbClr val="FFFF00"/>
                </a:solidFill>
                <a:effectLst>
                  <a:glow rad="139700">
                    <a:schemeClr val="accent4">
                      <a:satMod val="175000"/>
                      <a:alpha val="40000"/>
                    </a:schemeClr>
                  </a:glow>
                  <a:reflection blurRad="6350" stA="55000" endA="300" endPos="45500" dir="5400000" sy="-100000" algn="bl" rotWithShape="0"/>
                </a:effectLst>
              </a:endParaRPr>
            </a:p>
          </p:txBody>
        </p:sp>
      </p:grpSp>
      <p:grpSp>
        <p:nvGrpSpPr>
          <p:cNvPr id="20" name="组合 19"/>
          <p:cNvGrpSpPr/>
          <p:nvPr/>
        </p:nvGrpSpPr>
        <p:grpSpPr>
          <a:xfrm>
            <a:off x="9192798" y="1286441"/>
            <a:ext cx="1528075" cy="1757386"/>
            <a:chOff x="8772921" y="777080"/>
            <a:chExt cx="1528075" cy="1757386"/>
          </a:xfrm>
        </p:grpSpPr>
        <p:sp>
          <p:nvSpPr>
            <p:cNvPr id="13" name="文本框 12"/>
            <p:cNvSpPr txBox="1"/>
            <p:nvPr/>
          </p:nvSpPr>
          <p:spPr>
            <a:xfrm>
              <a:off x="8772921" y="2165134"/>
              <a:ext cx="1499602" cy="369332"/>
            </a:xfrm>
            <a:prstGeom prst="rect">
              <a:avLst/>
            </a:prstGeom>
            <a:noFill/>
          </p:spPr>
          <p:txBody>
            <a:bodyPr wrap="square" rtlCol="0">
              <a:spAutoFit/>
            </a:bodyPr>
            <a:lstStyle/>
            <a:p>
              <a:pPr algn="ctr"/>
              <a:r>
                <a:rPr lang="en-US" altLang="zh-CN" b="1" dirty="0" smtClean="0">
                  <a:solidFill>
                    <a:srgbClr val="FFFF99"/>
                  </a:solidFill>
                  <a:effectLst>
                    <a:glow rad="139700">
                      <a:schemeClr val="accent4">
                        <a:satMod val="175000"/>
                        <a:alpha val="40000"/>
                      </a:schemeClr>
                    </a:glow>
                    <a:reflection blurRad="6350" stA="55000" endA="300" endPos="45500" dir="5400000" sy="-100000" algn="bl" rotWithShape="0"/>
                  </a:effectLst>
                </a:rPr>
                <a:t>Eye Liner</a:t>
              </a:r>
              <a:endParaRPr lang="zh-CN" altLang="en-US" b="1" dirty="0">
                <a:solidFill>
                  <a:srgbClr val="FFFF99"/>
                </a:solidFill>
                <a:effectLst>
                  <a:glow rad="139700">
                    <a:schemeClr val="accent4">
                      <a:satMod val="175000"/>
                      <a:alpha val="40000"/>
                    </a:schemeClr>
                  </a:glow>
                  <a:reflection blurRad="6350" stA="55000" endA="300" endPos="45500" dir="5400000" sy="-100000" algn="bl" rotWithShape="0"/>
                </a:effectLst>
              </a:endParaRPr>
            </a:p>
          </p:txBody>
        </p:sp>
        <p:pic>
          <p:nvPicPr>
            <p:cNvPr id="4" name="图片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72921" y="777080"/>
              <a:ext cx="1528075" cy="1406613"/>
            </a:xfrm>
            <a:prstGeom prst="rect">
              <a:avLst/>
            </a:prstGeom>
          </p:spPr>
        </p:pic>
      </p:grpSp>
      <p:grpSp>
        <p:nvGrpSpPr>
          <p:cNvPr id="17" name="组合 16"/>
          <p:cNvGrpSpPr/>
          <p:nvPr/>
        </p:nvGrpSpPr>
        <p:grpSpPr>
          <a:xfrm>
            <a:off x="5613035" y="25144"/>
            <a:ext cx="2066941" cy="1644072"/>
            <a:chOff x="5062529" y="261056"/>
            <a:chExt cx="2066941" cy="1644072"/>
          </a:xfrm>
        </p:grpSpPr>
        <p:sp>
          <p:nvSpPr>
            <p:cNvPr id="15" name="文本框 11"/>
            <p:cNvSpPr txBox="1"/>
            <p:nvPr/>
          </p:nvSpPr>
          <p:spPr>
            <a:xfrm>
              <a:off x="5360435" y="1535796"/>
              <a:ext cx="1471127"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b="1" dirty="0" smtClean="0">
                  <a:solidFill>
                    <a:srgbClr val="FFC000"/>
                  </a:solidFill>
                  <a:effectLst>
                    <a:glow rad="139700">
                      <a:schemeClr val="accent4">
                        <a:satMod val="175000"/>
                        <a:alpha val="40000"/>
                      </a:schemeClr>
                    </a:glow>
                    <a:reflection blurRad="6350" stA="55000" endA="300" endPos="45500" dir="5400000" sy="-100000" algn="bl" rotWithShape="0"/>
                  </a:effectLst>
                </a:rPr>
                <a:t>Foundation</a:t>
              </a:r>
              <a:endParaRPr lang="zh-CN" altLang="en-US" b="1" dirty="0">
                <a:solidFill>
                  <a:srgbClr val="FFC000"/>
                </a:solidFill>
                <a:effectLst>
                  <a:glow rad="139700">
                    <a:schemeClr val="accent4">
                      <a:satMod val="175000"/>
                      <a:alpha val="40000"/>
                    </a:schemeClr>
                  </a:glow>
                  <a:reflection blurRad="6350" stA="55000" endA="300" endPos="45500" dir="5400000" sy="-100000" algn="bl" rotWithShape="0"/>
                </a:effectLst>
              </a:endParaRPr>
            </a:p>
          </p:txBody>
        </p:sp>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2529" y="261056"/>
              <a:ext cx="2066941" cy="1314362"/>
            </a:xfrm>
            <a:prstGeom prst="rect">
              <a:avLst/>
            </a:prstGeom>
          </p:spPr>
        </p:pic>
      </p:grpSp>
    </p:spTree>
    <p:extLst>
      <p:ext uri="{BB962C8B-B14F-4D97-AF65-F5344CB8AC3E}">
        <p14:creationId xmlns:p14="http://schemas.microsoft.com/office/powerpoint/2010/main" val="1040953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26" presetClass="emph" presetSubtype="0" repeatCount="indefinite" fill="hold" nodeType="withEffect">
                                  <p:stCondLst>
                                    <p:cond delay="1000"/>
                                  </p:stCondLst>
                                  <p:childTnLst>
                                    <p:animEffect transition="out" filter="fade">
                                      <p:cBhvr>
                                        <p:cTn id="12" dur="2000" tmFilter="0, 0; .2, .5; .8, .5; 1, 0"/>
                                        <p:tgtEl>
                                          <p:spTgt spid="22"/>
                                        </p:tgtEl>
                                      </p:cBhvr>
                                    </p:animEffect>
                                    <p:animScale>
                                      <p:cBhvr>
                                        <p:cTn id="13" dur="1000" autoRev="1" fill="hold"/>
                                        <p:tgtEl>
                                          <p:spTgt spid="22"/>
                                        </p:tgtEl>
                                      </p:cBhvr>
                                      <p:by x="105000" y="105000"/>
                                    </p:animScale>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50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6000"/>
                            </p:stCondLst>
                            <p:childTnLst>
                              <p:par>
                                <p:cTn id="33" presetID="42" presetClass="entr" presetSubtype="0" fill="hold"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par>
                          <p:cTn id="38" fill="hold">
                            <p:stCondLst>
                              <p:cond delay="7000"/>
                            </p:stCondLst>
                            <p:childTnLst>
                              <p:par>
                                <p:cTn id="39" presetID="42"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par>
                          <p:cTn id="44" fill="hold">
                            <p:stCondLst>
                              <p:cond delay="8000"/>
                            </p:stCondLst>
                            <p:childTnLst>
                              <p:par>
                                <p:cTn id="45" presetID="42"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3526" y="1928190"/>
            <a:ext cx="1862319" cy="3421253"/>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0253" y="1928190"/>
            <a:ext cx="1862319" cy="3421253"/>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6981" y="1928190"/>
            <a:ext cx="1862319" cy="3421253"/>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3709" y="1928190"/>
            <a:ext cx="1862319" cy="3421253"/>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437" y="1928190"/>
            <a:ext cx="1862319" cy="3421253"/>
          </a:xfrm>
          <a:prstGeom prst="rect">
            <a:avLst/>
          </a:prstGeom>
        </p:spPr>
      </p:pic>
      <p:sp>
        <p:nvSpPr>
          <p:cNvPr id="13" name="文本框 12"/>
          <p:cNvSpPr txBox="1"/>
          <p:nvPr/>
        </p:nvSpPr>
        <p:spPr>
          <a:xfrm>
            <a:off x="570436" y="924128"/>
            <a:ext cx="8344963" cy="646331"/>
          </a:xfrm>
          <a:prstGeom prst="rect">
            <a:avLst/>
          </a:prstGeom>
          <a:noFill/>
        </p:spPr>
        <p:txBody>
          <a:bodyPr wrap="square" rtlCol="0">
            <a:spAutoFit/>
          </a:bodyPr>
          <a:lstStyle/>
          <a:p>
            <a:r>
              <a:rPr lang="en-US" altLang="zh-CN" sz="3600" dirty="0" err="1" smtClean="0">
                <a:latin typeface="LeviBrush" panose="00000400000000000000" pitchFamily="2" charset="0"/>
              </a:rPr>
              <a:t>Modble</a:t>
            </a:r>
            <a:r>
              <a:rPr lang="en-US" altLang="zh-CN" sz="3600" dirty="0" smtClean="0">
                <a:latin typeface="LeviBrush" panose="00000400000000000000" pitchFamily="2" charset="0"/>
              </a:rPr>
              <a:t> APP - Whenever and Wherever</a:t>
            </a:r>
            <a:endParaRPr lang="zh-CN" altLang="en-US" sz="3600" dirty="0">
              <a:latin typeface="LeviBrush" panose="00000400000000000000" pitchFamily="2" charset="0"/>
            </a:endParaRPr>
          </a:p>
        </p:txBody>
      </p:sp>
      <p:sp>
        <p:nvSpPr>
          <p:cNvPr id="2" name="文本框 1"/>
          <p:cNvSpPr txBox="1"/>
          <p:nvPr/>
        </p:nvSpPr>
        <p:spPr>
          <a:xfrm>
            <a:off x="998699" y="5451675"/>
            <a:ext cx="10853777" cy="369332"/>
          </a:xfrm>
          <a:prstGeom prst="rect">
            <a:avLst/>
          </a:prstGeom>
          <a:noFill/>
        </p:spPr>
        <p:txBody>
          <a:bodyPr wrap="square" rtlCol="0">
            <a:spAutoFit/>
          </a:bodyPr>
          <a:lstStyle/>
          <a:p>
            <a:r>
              <a:rPr lang="en-US" altLang="zh-CN" dirty="0" smtClean="0">
                <a:effectLst>
                  <a:glow rad="139700">
                    <a:schemeClr val="accent3">
                      <a:satMod val="175000"/>
                      <a:alpha val="40000"/>
                    </a:schemeClr>
                  </a:glow>
                </a:effectLst>
              </a:rPr>
              <a:t>Welcome                    Take a photo                  Recommend             Synthesize makeup        Adjust lightness </a:t>
            </a:r>
            <a:endParaRPr lang="zh-CN" altLang="en-US" dirty="0">
              <a:effectLst>
                <a:glow rad="139700">
                  <a:schemeClr val="accent3">
                    <a:satMod val="175000"/>
                    <a:alpha val="40000"/>
                  </a:schemeClr>
                </a:glow>
              </a:effectLst>
            </a:endParaRPr>
          </a:p>
        </p:txBody>
      </p:sp>
    </p:spTree>
    <p:extLst>
      <p:ext uri="{BB962C8B-B14F-4D97-AF65-F5344CB8AC3E}">
        <p14:creationId xmlns:p14="http://schemas.microsoft.com/office/powerpoint/2010/main" val="36342414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childTnLst>
                          </p:cTn>
                        </p:par>
                        <p:par>
                          <p:cTn id="24" fill="hold">
                            <p:stCondLst>
                              <p:cond delay="5000"/>
                            </p:stCondLst>
                            <p:childTnLst>
                              <p:par>
                                <p:cTn id="25" presetID="42"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6000" b="-6000"/>
          </a:stretch>
        </a:blipFill>
        <a:effectLst/>
      </p:bgPr>
    </p:bg>
    <p:spTree>
      <p:nvGrpSpPr>
        <p:cNvPr id="1" name=""/>
        <p:cNvGrpSpPr/>
        <p:nvPr/>
      </p:nvGrpSpPr>
      <p:grpSpPr>
        <a:xfrm>
          <a:off x="0" y="0"/>
          <a:ext cx="0" cy="0"/>
          <a:chOff x="0" y="0"/>
          <a:chExt cx="0" cy="0"/>
        </a:xfrm>
      </p:grpSpPr>
      <p:sp>
        <p:nvSpPr>
          <p:cNvPr id="4" name="文本框 3"/>
          <p:cNvSpPr txBox="1"/>
          <p:nvPr/>
        </p:nvSpPr>
        <p:spPr>
          <a:xfrm>
            <a:off x="385611" y="418290"/>
            <a:ext cx="8602746" cy="646331"/>
          </a:xfrm>
          <a:prstGeom prst="rect">
            <a:avLst/>
          </a:prstGeom>
          <a:noFill/>
        </p:spPr>
        <p:txBody>
          <a:bodyPr wrap="square" rtlCol="0">
            <a:spAutoFit/>
          </a:bodyPr>
          <a:lstStyle/>
          <a:p>
            <a:r>
              <a:rPr lang="en-US" altLang="zh-CN" sz="3600" dirty="0" smtClean="0">
                <a:solidFill>
                  <a:schemeClr val="bg1"/>
                </a:solidFill>
                <a:latin typeface="LeviBrush" panose="00000400000000000000" pitchFamily="2" charset="0"/>
              </a:rPr>
              <a:t>Take a photo and Recommend</a:t>
            </a:r>
            <a:endParaRPr lang="zh-CN" altLang="en-US" sz="3600" dirty="0">
              <a:solidFill>
                <a:schemeClr val="bg1"/>
              </a:solidFill>
              <a:latin typeface="LeviBrush" panose="00000400000000000000" pitchFamily="2" charset="0"/>
            </a:endParaRP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147" y="5137370"/>
            <a:ext cx="1440000" cy="144000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6262" y="5137370"/>
            <a:ext cx="1440000" cy="14400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9378" y="5137370"/>
            <a:ext cx="1440000" cy="1440000"/>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0032" y="5137370"/>
            <a:ext cx="1440000" cy="1440000"/>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90860" y="1528020"/>
            <a:ext cx="1111103" cy="2041200"/>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892" y="5137370"/>
            <a:ext cx="1440000" cy="1440000"/>
          </a:xfrm>
          <a:prstGeom prst="rect">
            <a:avLst/>
          </a:prstGeom>
        </p:spPr>
      </p:pic>
      <p:sp>
        <p:nvSpPr>
          <p:cNvPr id="14" name="文本框 13"/>
          <p:cNvSpPr txBox="1"/>
          <p:nvPr/>
        </p:nvSpPr>
        <p:spPr>
          <a:xfrm>
            <a:off x="9382789" y="3613814"/>
            <a:ext cx="1527243" cy="369332"/>
          </a:xfrm>
          <a:prstGeom prst="rect">
            <a:avLst/>
          </a:prstGeom>
          <a:noFill/>
        </p:spPr>
        <p:txBody>
          <a:bodyPr wrap="square" rtlCol="0">
            <a:spAutoFit/>
          </a:bodyPr>
          <a:lstStyle/>
          <a:p>
            <a:pPr algn="ctr"/>
            <a:r>
              <a:rPr lang="en-US" altLang="zh-CN" b="1" dirty="0" smtClean="0">
                <a:solidFill>
                  <a:schemeClr val="bg1"/>
                </a:solidFill>
                <a:latin typeface="Calibri" panose="020F0502020204030204" pitchFamily="34" charset="0"/>
              </a:rPr>
              <a:t>Take a photo</a:t>
            </a:r>
            <a:endParaRPr lang="zh-CN" altLang="en-US" b="1" dirty="0">
              <a:solidFill>
                <a:schemeClr val="bg1"/>
              </a:solidFill>
              <a:latin typeface="Calibri" panose="020F0502020204030204" pitchFamily="34" charset="0"/>
            </a:endParaRPr>
          </a:p>
        </p:txBody>
      </p:sp>
      <p:pic>
        <p:nvPicPr>
          <p:cNvPr id="15" name="图片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2494" y="5137370"/>
            <a:ext cx="1440000" cy="1440000"/>
          </a:xfrm>
          <a:prstGeom prst="rect">
            <a:avLst/>
          </a:prstGeom>
        </p:spPr>
      </p:pic>
      <p:pic>
        <p:nvPicPr>
          <p:cNvPr id="10" name="图片 9"/>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tretch>
            <a:fillRect/>
          </a:stretch>
        </p:blipFill>
        <p:spPr>
          <a:xfrm>
            <a:off x="2631790" y="1789541"/>
            <a:ext cx="2585318" cy="2585318"/>
          </a:xfrm>
          <a:prstGeom prst="rect">
            <a:avLst/>
          </a:prstGeom>
        </p:spPr>
      </p:pic>
      <p:grpSp>
        <p:nvGrpSpPr>
          <p:cNvPr id="2" name="组合 1"/>
          <p:cNvGrpSpPr/>
          <p:nvPr/>
        </p:nvGrpSpPr>
        <p:grpSpPr>
          <a:xfrm>
            <a:off x="436892" y="5151170"/>
            <a:ext cx="10473140" cy="1440000"/>
            <a:chOff x="436892" y="7880570"/>
            <a:chExt cx="10473140" cy="1440000"/>
          </a:xfrm>
        </p:grpSpPr>
        <p:pic>
          <p:nvPicPr>
            <p:cNvPr id="17" name="图片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3147" y="7880570"/>
              <a:ext cx="1440000" cy="1440000"/>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6262" y="7880570"/>
              <a:ext cx="1440000" cy="1440000"/>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9378" y="7880570"/>
              <a:ext cx="1440000" cy="1440000"/>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0032" y="7880570"/>
              <a:ext cx="1440000" cy="1440000"/>
            </a:xfrm>
            <a:prstGeom prst="rect">
              <a:avLst/>
            </a:prstGeom>
          </p:spPr>
        </p:pic>
        <p:pic>
          <p:nvPicPr>
            <p:cNvPr id="21" name="图片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6892" y="7880570"/>
              <a:ext cx="1440000" cy="1440000"/>
            </a:xfrm>
            <a:prstGeom prst="rect">
              <a:avLst/>
            </a:prstGeom>
          </p:spPr>
        </p:pic>
        <p:pic>
          <p:nvPicPr>
            <p:cNvPr id="22" name="图片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02494" y="7880570"/>
              <a:ext cx="1440000" cy="1440000"/>
            </a:xfrm>
            <a:prstGeom prst="rect">
              <a:avLst/>
            </a:prstGeom>
          </p:spPr>
        </p:pic>
      </p:grpSp>
      <p:pic>
        <p:nvPicPr>
          <p:cNvPr id="25" name="图片 2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91577" y="3353324"/>
            <a:ext cx="1020768" cy="1020768"/>
          </a:xfrm>
          <a:prstGeom prst="rect">
            <a:avLst/>
          </a:prstGeom>
        </p:spPr>
      </p:pic>
      <p:sp>
        <p:nvSpPr>
          <p:cNvPr id="26" name="文本框 25"/>
          <p:cNvSpPr txBox="1"/>
          <p:nvPr/>
        </p:nvSpPr>
        <p:spPr>
          <a:xfrm>
            <a:off x="9938340" y="4374092"/>
            <a:ext cx="1527243" cy="400110"/>
          </a:xfrm>
          <a:prstGeom prst="rect">
            <a:avLst/>
          </a:prstGeom>
          <a:noFill/>
        </p:spPr>
        <p:txBody>
          <a:bodyPr wrap="square" rtlCol="0">
            <a:spAutoFit/>
          </a:bodyPr>
          <a:lstStyle/>
          <a:p>
            <a:pPr algn="ctr"/>
            <a:r>
              <a:rPr lang="en-US" altLang="zh-CN" sz="2000" b="1" dirty="0" smtClean="0">
                <a:solidFill>
                  <a:schemeClr val="bg1"/>
                </a:solidFill>
                <a:latin typeface="Calibri" panose="020F0502020204030204" pitchFamily="34" charset="0"/>
              </a:rPr>
              <a:t>Makeup</a:t>
            </a:r>
            <a:endParaRPr lang="zh-CN" altLang="en-US" sz="2000" b="1" dirty="0">
              <a:solidFill>
                <a:schemeClr val="bg1"/>
              </a:solidFill>
              <a:latin typeface="Calibri" panose="020F0502020204030204" pitchFamily="34" charset="0"/>
            </a:endParaRPr>
          </a:p>
        </p:txBody>
      </p:sp>
    </p:spTree>
    <p:extLst>
      <p:ext uri="{BB962C8B-B14F-4D97-AF65-F5344CB8AC3E}">
        <p14:creationId xmlns:p14="http://schemas.microsoft.com/office/powerpoint/2010/main" val="3019686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repeatCount="indefinite" fill="hold" nodeType="afterEffect">
                                  <p:stCondLst>
                                    <p:cond delay="0"/>
                                  </p:stCondLst>
                                  <p:endCondLst>
                                    <p:cond evt="onNext" delay="0">
                                      <p:tgtEl>
                                        <p:sldTgt/>
                                      </p:tgtEl>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0"/>
                                        <p:tgtEl>
                                          <p:spTgt spid="13"/>
                                        </p:tgtEl>
                                      </p:cBhvr>
                                    </p:animEffect>
                                    <p:anim calcmode="lin" valueType="num">
                                      <p:cBhvr>
                                        <p:cTn id="8" dur="4000" fill="hold"/>
                                        <p:tgtEl>
                                          <p:spTgt spid="13"/>
                                        </p:tgtEl>
                                        <p:attrNameLst>
                                          <p:attrName>ppt_w</p:attrName>
                                        </p:attrNameLst>
                                      </p:cBhvr>
                                      <p:tavLst>
                                        <p:tav tm="0" fmla="#ppt_w*sin(2.5*pi*$)">
                                          <p:val>
                                            <p:fltVal val="0"/>
                                          </p:val>
                                        </p:tav>
                                        <p:tav tm="100000">
                                          <p:val>
                                            <p:fltVal val="1"/>
                                          </p:val>
                                        </p:tav>
                                      </p:tavLst>
                                    </p:anim>
                                    <p:anim calcmode="lin" valueType="num">
                                      <p:cBhvr>
                                        <p:cTn id="9" dur="4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45833E-6 2.22222E-6 L -0.10469 -0.06713 " pathEditMode="relative" rAng="0" ptsTypes="AA">
                                      <p:cBhvr>
                                        <p:cTn id="13" dur="2000" fill="hold"/>
                                        <p:tgtEl>
                                          <p:spTgt spid="13"/>
                                        </p:tgtEl>
                                        <p:attrNameLst>
                                          <p:attrName>ppt_x</p:attrName>
                                          <p:attrName>ppt_y</p:attrName>
                                        </p:attrNameLst>
                                      </p:cBhvr>
                                      <p:rCtr x="-5234" y="-3356"/>
                                    </p:animMotion>
                                  </p:childTnLst>
                                  <p:subTnLst>
                                    <p:audio>
                                      <p:cMediaNode>
                                        <p:cTn display="0" masterRel="sameClick">
                                          <p:stCondLst>
                                            <p:cond evt="begin" delay="0">
                                              <p:tn val="12"/>
                                            </p:cond>
                                          </p:stCondLst>
                                          <p:endCondLst>
                                            <p:cond evt="onStopAudio" delay="0">
                                              <p:tgtEl>
                                                <p:sldTgt/>
                                              </p:tgtEl>
                                            </p:cond>
                                          </p:endCondLst>
                                        </p:cTn>
                                        <p:tgtEl>
                                          <p:sndTgt r:embed="rId3" name="camera.wav"/>
                                        </p:tgtEl>
                                      </p:cMediaNode>
                                    </p:audio>
                                  </p:subTnLst>
                                </p:cTn>
                              </p:par>
                              <p:par>
                                <p:cTn id="14" presetID="10" presetClass="exit" presetSubtype="0" fill="hold" grpId="0" nodeType="with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2" presetClass="path" presetSubtype="0" accel="50000" decel="50000" fill="hold" nodeType="withEffect">
                                  <p:stCondLst>
                                    <p:cond delay="0"/>
                                  </p:stCondLst>
                                  <p:childTnLst>
                                    <p:animMotion origin="layout" path="M -3.33333E-6 4.81481E-6 L 0.08594 -0.39838 " pathEditMode="relative" rAng="0" ptsTypes="AA">
                                      <p:cBhvr>
                                        <p:cTn id="31" dur="2000" fill="hold"/>
                                        <p:tgtEl>
                                          <p:spTgt spid="15"/>
                                        </p:tgtEl>
                                        <p:attrNameLst>
                                          <p:attrName>ppt_x</p:attrName>
                                          <p:attrName>ppt_y</p:attrName>
                                        </p:attrNameLst>
                                      </p:cBhvr>
                                      <p:rCtr x="4297" y="-19931"/>
                                    </p:animMotion>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accel="50000" decel="50000" fill="hold" nodeType="withEffect">
                                  <p:stCondLst>
                                    <p:cond delay="0"/>
                                  </p:stCondLst>
                                  <p:childTnLst>
                                    <p:animMotion origin="layout" path="M -1.875E-6 4.81481E-6 L -0.05898 -0.38288 " pathEditMode="relative" rAng="0" ptsTypes="AA">
                                      <p:cBhvr>
                                        <p:cTn id="36" dur="1000" fill="hold"/>
                                        <p:tgtEl>
                                          <p:spTgt spid="8"/>
                                        </p:tgtEl>
                                        <p:attrNameLst>
                                          <p:attrName>ppt_x</p:attrName>
                                          <p:attrName>ppt_y</p:attrName>
                                        </p:attrNameLst>
                                      </p:cBhvr>
                                      <p:rCtr x="-2956" y="-19144"/>
                                    </p:animMotion>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par>
                                <p:cTn id="40" presetID="42" presetClass="path" presetSubtype="0" accel="50000" decel="50000" fill="hold" nodeType="withEffect">
                                  <p:stCondLst>
                                    <p:cond delay="0"/>
                                  </p:stCondLst>
                                  <p:childTnLst>
                                    <p:animMotion origin="layout" path="M -2.08333E-7 4.81481E-6 L -0.20794 -0.39838 " pathEditMode="relative" rAng="0" ptsTypes="AA">
                                      <p:cBhvr>
                                        <p:cTn id="41" dur="1250" fill="hold"/>
                                        <p:tgtEl>
                                          <p:spTgt spid="7"/>
                                        </p:tgtEl>
                                        <p:attrNameLst>
                                          <p:attrName>ppt_x</p:attrName>
                                          <p:attrName>ppt_y</p:attrName>
                                        </p:attrNameLst>
                                      </p:cBhvr>
                                      <p:rCtr x="-10404" y="-19931"/>
                                    </p:animMotion>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42" presetClass="path" presetSubtype="0" accel="50000" decel="50000" fill="hold" nodeType="withEffect">
                                  <p:stCondLst>
                                    <p:cond delay="0"/>
                                  </p:stCondLst>
                                  <p:childTnLst>
                                    <p:animMotion origin="layout" path="M -1.66667E-6 4.81481E-6 L 0.2349 -0.39838 " pathEditMode="relative" rAng="0" ptsTypes="AA">
                                      <p:cBhvr>
                                        <p:cTn id="46" dur="1500" fill="hold"/>
                                        <p:tgtEl>
                                          <p:spTgt spid="11"/>
                                        </p:tgtEl>
                                        <p:attrNameLst>
                                          <p:attrName>ppt_x</p:attrName>
                                          <p:attrName>ppt_y</p:attrName>
                                        </p:attrNameLst>
                                      </p:cBhvr>
                                      <p:rCtr x="11745" y="-19931"/>
                                    </p:animMotion>
                                  </p:childTnLst>
                                </p:cTn>
                              </p:par>
                              <p:par>
                                <p:cTn id="47" presetID="10"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42" presetClass="path" presetSubtype="0" accel="50000" decel="50000" fill="hold" nodeType="withEffect">
                                  <p:stCondLst>
                                    <p:cond delay="0"/>
                                  </p:stCondLst>
                                  <p:childTnLst>
                                    <p:animMotion origin="layout" path="M 1.25E-6 4.81481E-6 L -0.35703 -0.37755 " pathEditMode="relative" rAng="0" ptsTypes="AA">
                                      <p:cBhvr>
                                        <p:cTn id="51" dur="2000" fill="hold"/>
                                        <p:tgtEl>
                                          <p:spTgt spid="6"/>
                                        </p:tgtEl>
                                        <p:attrNameLst>
                                          <p:attrName>ppt_x</p:attrName>
                                          <p:attrName>ppt_y</p:attrName>
                                        </p:attrNameLst>
                                      </p:cBhvr>
                                      <p:rCtr x="-17852" y="-18889"/>
                                    </p:animMotion>
                                  </p:childTnLst>
                                </p:cTn>
                              </p:par>
                              <p:par>
                                <p:cTn id="52" presetID="10"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42" presetClass="path" presetSubtype="0" accel="50000" decel="50000" fill="hold" nodeType="withEffect">
                                  <p:stCondLst>
                                    <p:cond delay="0"/>
                                  </p:stCondLst>
                                  <p:childTnLst>
                                    <p:animMotion origin="layout" path="M 2.91667E-6 4.81481E-6 L -0.50599 -0.37755 " pathEditMode="relative" rAng="0" ptsTypes="AA">
                                      <p:cBhvr>
                                        <p:cTn id="56" dur="1750" fill="hold"/>
                                        <p:tgtEl>
                                          <p:spTgt spid="9"/>
                                        </p:tgtEl>
                                        <p:attrNameLst>
                                          <p:attrName>ppt_x</p:attrName>
                                          <p:attrName>ppt_y</p:attrName>
                                        </p:attrNameLst>
                                      </p:cBhvr>
                                      <p:rCtr x="-25299" y="-18889"/>
                                    </p:animMotion>
                                  </p:childTnLst>
                                </p:cTn>
                              </p:par>
                              <p:par>
                                <p:cTn id="57" presetID="10" presetClass="entr" presetSubtype="0"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0080" y="334645"/>
            <a:ext cx="10515600" cy="1325563"/>
          </a:xfrm>
        </p:spPr>
        <p:txBody>
          <a:bodyPr/>
          <a:lstStyle/>
          <a:p>
            <a:r>
              <a:rPr lang="en-US" altLang="zh-CN" dirty="0" smtClean="0">
                <a:solidFill>
                  <a:srgbClr val="3333FF"/>
                </a:solidFill>
                <a:latin typeface="LeviBrush" panose="00000400000000000000" pitchFamily="2" charset="0"/>
              </a:rPr>
              <a:t>Satisfaction?</a:t>
            </a:r>
            <a:endParaRPr lang="zh-CN" altLang="en-US" dirty="0">
              <a:solidFill>
                <a:srgbClr val="3333FF"/>
              </a:solidFill>
              <a:latin typeface="LeviBrush" panose="00000400000000000000" pitchFamily="2" charset="0"/>
            </a:endParaRPr>
          </a:p>
        </p:txBody>
      </p:sp>
      <p:pic>
        <p:nvPicPr>
          <p:cNvPr id="4" name="图片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4093492" y="1466144"/>
            <a:ext cx="4181828" cy="4181828"/>
          </a:xfrm>
          <a:prstGeom prst="rect">
            <a:avLst/>
          </a:prstGeom>
          <a:effectLst>
            <a:glow rad="38100">
              <a:srgbClr val="00B0F0">
                <a:alpha val="18000"/>
              </a:srgbClr>
            </a:glow>
            <a:outerShdw blurRad="50800" dist="38100" dir="6900000" algn="tr" rotWithShape="0">
              <a:prstClr val="black">
                <a:alpha val="40000"/>
              </a:prstClr>
            </a:outerShdw>
            <a:softEdge rad="0"/>
          </a:effectLst>
        </p:spPr>
      </p:pic>
      <p:pic>
        <p:nvPicPr>
          <p:cNvPr id="6" name="图片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9783252" y="3244369"/>
            <a:ext cx="2149668" cy="814327"/>
          </a:xfrm>
          <a:prstGeom prst="rect">
            <a:avLst/>
          </a:prstGeom>
        </p:spPr>
      </p:pic>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flipV="1">
            <a:off x="411480" y="3244368"/>
            <a:ext cx="2149668" cy="814327"/>
          </a:xfrm>
          <a:prstGeom prst="rect">
            <a:avLst/>
          </a:prstGeom>
        </p:spPr>
      </p:pic>
      <p:sp>
        <p:nvSpPr>
          <p:cNvPr id="8" name="文本框 7"/>
          <p:cNvSpPr txBox="1"/>
          <p:nvPr/>
        </p:nvSpPr>
        <p:spPr>
          <a:xfrm>
            <a:off x="411480" y="3830095"/>
            <a:ext cx="2667000"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400" b="1" dirty="0" smtClean="0">
                <a:solidFill>
                  <a:schemeClr val="bg1"/>
                </a:solidFill>
              </a:rPr>
              <a:t>Recommend</a:t>
            </a:r>
            <a:endParaRPr lang="zh-CN" altLang="en-US" sz="2400" b="1" dirty="0">
              <a:solidFill>
                <a:schemeClr val="bg1"/>
              </a:solidFill>
            </a:endParaRPr>
          </a:p>
        </p:txBody>
      </p:sp>
      <p:sp>
        <p:nvSpPr>
          <p:cNvPr id="9" name="文本框 8"/>
          <p:cNvSpPr txBox="1"/>
          <p:nvPr/>
        </p:nvSpPr>
        <p:spPr>
          <a:xfrm>
            <a:off x="9524586" y="3830095"/>
            <a:ext cx="2667000" cy="46166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altLang="zh-CN" sz="2400" b="1" dirty="0" smtClean="0">
                <a:solidFill>
                  <a:schemeClr val="bg1"/>
                </a:solidFill>
              </a:rPr>
              <a:t>Adjust Lightness</a:t>
            </a:r>
          </a:p>
        </p:txBody>
      </p:sp>
    </p:spTree>
    <p:extLst>
      <p:ext uri="{BB962C8B-B14F-4D97-AF65-F5344CB8AC3E}">
        <p14:creationId xmlns:p14="http://schemas.microsoft.com/office/powerpoint/2010/main" val="30797416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1000"/>
                            </p:stCondLst>
                            <p:childTnLst>
                              <p:par>
                                <p:cTn id="24" presetID="32" presetClass="emph" presetSubtype="0" repeatCount="indefinite" fill="hold" nodeType="afterEffect">
                                  <p:stCondLst>
                                    <p:cond delay="0"/>
                                  </p:stCondLst>
                                  <p:childTnLst>
                                    <p:animRot by="120000">
                                      <p:cBhvr>
                                        <p:cTn id="25" dur="100" fill="hold">
                                          <p:stCondLst>
                                            <p:cond delay="0"/>
                                          </p:stCondLst>
                                        </p:cTn>
                                        <p:tgtEl>
                                          <p:spTgt spid="7"/>
                                        </p:tgtEl>
                                        <p:attrNameLst>
                                          <p:attrName>r</p:attrName>
                                        </p:attrNameLst>
                                      </p:cBhvr>
                                    </p:animRot>
                                    <p:animRot by="-240000">
                                      <p:cBhvr>
                                        <p:cTn id="26" dur="200" fill="hold">
                                          <p:stCondLst>
                                            <p:cond delay="200"/>
                                          </p:stCondLst>
                                        </p:cTn>
                                        <p:tgtEl>
                                          <p:spTgt spid="7"/>
                                        </p:tgtEl>
                                        <p:attrNameLst>
                                          <p:attrName>r</p:attrName>
                                        </p:attrNameLst>
                                      </p:cBhvr>
                                    </p:animRot>
                                    <p:animRot by="240000">
                                      <p:cBhvr>
                                        <p:cTn id="27" dur="200" fill="hold">
                                          <p:stCondLst>
                                            <p:cond delay="400"/>
                                          </p:stCondLst>
                                        </p:cTn>
                                        <p:tgtEl>
                                          <p:spTgt spid="7"/>
                                        </p:tgtEl>
                                        <p:attrNameLst>
                                          <p:attrName>r</p:attrName>
                                        </p:attrNameLst>
                                      </p:cBhvr>
                                    </p:animRot>
                                    <p:animRot by="-240000">
                                      <p:cBhvr>
                                        <p:cTn id="28" dur="200" fill="hold">
                                          <p:stCondLst>
                                            <p:cond delay="600"/>
                                          </p:stCondLst>
                                        </p:cTn>
                                        <p:tgtEl>
                                          <p:spTgt spid="7"/>
                                        </p:tgtEl>
                                        <p:attrNameLst>
                                          <p:attrName>r</p:attrName>
                                        </p:attrNameLst>
                                      </p:cBhvr>
                                    </p:animRot>
                                    <p:animRot by="120000">
                                      <p:cBhvr>
                                        <p:cTn id="29" dur="200" fill="hold">
                                          <p:stCondLst>
                                            <p:cond delay="800"/>
                                          </p:stCondLst>
                                        </p:cTn>
                                        <p:tgtEl>
                                          <p:spTgt spid="7"/>
                                        </p:tgtEl>
                                        <p:attrNameLst>
                                          <p:attrName>r</p:attrName>
                                        </p:attrNameLst>
                                      </p:cBhvr>
                                    </p:animRot>
                                  </p:childTnLst>
                                </p:cTn>
                              </p:par>
                              <p:par>
                                <p:cTn id="30" presetID="32" presetClass="emph" presetSubtype="0" repeatCount="indefinite" fill="hold" nodeType="withEffect">
                                  <p:stCondLst>
                                    <p:cond delay="0"/>
                                  </p:stCondLst>
                                  <p:childTnLst>
                                    <p:animRot by="120000">
                                      <p:cBhvr>
                                        <p:cTn id="31" dur="100" fill="hold">
                                          <p:stCondLst>
                                            <p:cond delay="0"/>
                                          </p:stCondLst>
                                        </p:cTn>
                                        <p:tgtEl>
                                          <p:spTgt spid="6"/>
                                        </p:tgtEl>
                                        <p:attrNameLst>
                                          <p:attrName>r</p:attrName>
                                        </p:attrNameLst>
                                      </p:cBhvr>
                                    </p:animRot>
                                    <p:animRot by="-240000">
                                      <p:cBhvr>
                                        <p:cTn id="32" dur="200" fill="hold">
                                          <p:stCondLst>
                                            <p:cond delay="200"/>
                                          </p:stCondLst>
                                        </p:cTn>
                                        <p:tgtEl>
                                          <p:spTgt spid="6"/>
                                        </p:tgtEl>
                                        <p:attrNameLst>
                                          <p:attrName>r</p:attrName>
                                        </p:attrNameLst>
                                      </p:cBhvr>
                                    </p:animRot>
                                    <p:animRot by="240000">
                                      <p:cBhvr>
                                        <p:cTn id="33" dur="200" fill="hold">
                                          <p:stCondLst>
                                            <p:cond delay="400"/>
                                          </p:stCondLst>
                                        </p:cTn>
                                        <p:tgtEl>
                                          <p:spTgt spid="6"/>
                                        </p:tgtEl>
                                        <p:attrNameLst>
                                          <p:attrName>r</p:attrName>
                                        </p:attrNameLst>
                                      </p:cBhvr>
                                    </p:animRot>
                                    <p:animRot by="-240000">
                                      <p:cBhvr>
                                        <p:cTn id="34" dur="200" fill="hold">
                                          <p:stCondLst>
                                            <p:cond delay="600"/>
                                          </p:stCondLst>
                                        </p:cTn>
                                        <p:tgtEl>
                                          <p:spTgt spid="6"/>
                                        </p:tgtEl>
                                        <p:attrNameLst>
                                          <p:attrName>r</p:attrName>
                                        </p:attrNameLst>
                                      </p:cBhvr>
                                    </p:animRot>
                                    <p:animRot by="120000">
                                      <p:cBhvr>
                                        <p:cTn id="35"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LeviBrush" panose="00000400000000000000" pitchFamily="2" charset="0"/>
              </a:rPr>
              <a:t>Lightness</a:t>
            </a:r>
            <a:endParaRPr lang="zh-CN" altLang="en-US" dirty="0">
              <a:latin typeface="LeviBrush" panose="00000400000000000000" pitchFamily="2" charset="0"/>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857" y="1499252"/>
            <a:ext cx="2160000" cy="2160000"/>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084" y="1257844"/>
            <a:ext cx="2160000" cy="2160000"/>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7172" y="1257844"/>
            <a:ext cx="2160000" cy="2160000"/>
          </a:xfrm>
          <a:prstGeom prst="rect">
            <a:avLst/>
          </a:prstGeom>
        </p:spPr>
      </p:pic>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709" y="4302744"/>
            <a:ext cx="2160000" cy="216000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0084" y="4302744"/>
            <a:ext cx="2160000" cy="2160000"/>
          </a:xfrm>
          <a:prstGeom prst="rect">
            <a:avLst/>
          </a:prstGeom>
        </p:spPr>
      </p:pic>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3900035"/>
            <a:ext cx="2160000" cy="2160000"/>
          </a:xfrm>
          <a:prstGeom prst="rect">
            <a:avLst/>
          </a:prstGeom>
        </p:spPr>
      </p:pic>
      <p:pic>
        <p:nvPicPr>
          <p:cNvPr id="10" name="图片 9"/>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tretch>
            <a:fillRect/>
          </a:stretch>
        </p:blipFill>
        <p:spPr>
          <a:xfrm>
            <a:off x="9700797" y="2985000"/>
            <a:ext cx="2160000" cy="2160000"/>
          </a:xfrm>
          <a:prstGeom prst="rect">
            <a:avLst/>
          </a:prstGeom>
          <a:effectLst>
            <a:glow rad="38100">
              <a:srgbClr val="00B0F0">
                <a:alpha val="18000"/>
              </a:srgbClr>
            </a:glow>
            <a:outerShdw blurRad="50800" dist="38100" dir="6900000" algn="tr" rotWithShape="0">
              <a:prstClr val="black">
                <a:alpha val="40000"/>
              </a:prstClr>
            </a:outerShdw>
            <a:softEdge rad="0"/>
          </a:effectLst>
        </p:spPr>
      </p:pic>
      <p:sp>
        <p:nvSpPr>
          <p:cNvPr id="11" name="右箭头 10"/>
          <p:cNvSpPr/>
          <p:nvPr/>
        </p:nvSpPr>
        <p:spPr>
          <a:xfrm>
            <a:off x="6420954" y="1770272"/>
            <a:ext cx="320040" cy="124968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2" name="右箭头 11"/>
          <p:cNvSpPr/>
          <p:nvPr/>
        </p:nvSpPr>
        <p:spPr>
          <a:xfrm>
            <a:off x="6385351" y="4757904"/>
            <a:ext cx="320040" cy="124968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3" name="右箭头 12"/>
          <p:cNvSpPr/>
          <p:nvPr/>
        </p:nvSpPr>
        <p:spPr>
          <a:xfrm>
            <a:off x="9217233" y="3261360"/>
            <a:ext cx="320040" cy="1249680"/>
          </a:xfrm>
          <a:prstGeom prst="rightArrow">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4" name="右箭头 13"/>
          <p:cNvSpPr/>
          <p:nvPr/>
        </p:nvSpPr>
        <p:spPr>
          <a:xfrm>
            <a:off x="3451805" y="3232532"/>
            <a:ext cx="320040" cy="1249680"/>
          </a:xfrm>
          <a:prstGeom prst="rightArrow">
            <a:avLst/>
          </a:prstGeom>
        </p:spPr>
        <p:style>
          <a:lnRef idx="1">
            <a:schemeClr val="accent4"/>
          </a:lnRef>
          <a:fillRef idx="2">
            <a:schemeClr val="accent4"/>
          </a:fillRef>
          <a:effectRef idx="1">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grpSp>
        <p:nvGrpSpPr>
          <p:cNvPr id="16" name="组合 15"/>
          <p:cNvGrpSpPr/>
          <p:nvPr/>
        </p:nvGrpSpPr>
        <p:grpSpPr>
          <a:xfrm>
            <a:off x="4282230" y="3626088"/>
            <a:ext cx="4526281" cy="438912"/>
            <a:chOff x="4282230" y="3626088"/>
            <a:chExt cx="4526281" cy="438912"/>
          </a:xfrm>
        </p:grpSpPr>
        <p:sp>
          <p:nvSpPr>
            <p:cNvPr id="3" name="右箭头 2"/>
            <p:cNvSpPr/>
            <p:nvPr/>
          </p:nvSpPr>
          <p:spPr>
            <a:xfrm>
              <a:off x="4282231" y="3626088"/>
              <a:ext cx="4526280" cy="438912"/>
            </a:xfrm>
            <a:prstGeom prst="right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文本框 14"/>
            <p:cNvSpPr txBox="1"/>
            <p:nvPr/>
          </p:nvSpPr>
          <p:spPr>
            <a:xfrm>
              <a:off x="4282230" y="3660878"/>
              <a:ext cx="4354873" cy="338554"/>
            </a:xfrm>
            <a:prstGeom prst="rect">
              <a:avLst/>
            </a:prstGeom>
            <a:noFill/>
          </p:spPr>
          <p:txBody>
            <a:bodyPr wrap="square" rtlCol="0">
              <a:spAutoFit/>
            </a:bodyPr>
            <a:lstStyle/>
            <a:p>
              <a:r>
                <a:rPr lang="en-US" altLang="zh-CN" sz="1600" dirty="0" smtClean="0"/>
                <a:t>Light Makeup                                Dark Makeup</a:t>
              </a:r>
              <a:endParaRPr lang="zh-CN" altLang="en-US" sz="1600" dirty="0"/>
            </a:p>
          </p:txBody>
        </p:sp>
      </p:grpSp>
    </p:spTree>
    <p:extLst>
      <p:ext uri="{BB962C8B-B14F-4D97-AF65-F5344CB8AC3E}">
        <p14:creationId xmlns:p14="http://schemas.microsoft.com/office/powerpoint/2010/main" val="2228052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75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2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2" presetClass="entr" presetSubtype="8"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par>
                                <p:cTn id="18" presetID="42" presetClass="entr" presetSubtype="0" fill="hold" nodeType="with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2" presetClass="entr" presetSubtype="8" fill="hold" grpId="0" nodeType="withEffect">
                                  <p:stCondLst>
                                    <p:cond delay="200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200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42" presetClass="entr" presetSubtype="0" fill="hold" nodeType="withEffect">
                                  <p:stCondLst>
                                    <p:cond delay="25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1000"/>
                                        <p:tgtEl>
                                          <p:spTgt spid="6"/>
                                        </p:tgtEl>
                                      </p:cBhvr>
                                    </p:animEffect>
                                    <p:anim calcmode="lin" valueType="num">
                                      <p:cBhvr>
                                        <p:cTn id="39" dur="1000" fill="hold"/>
                                        <p:tgtEl>
                                          <p:spTgt spid="6"/>
                                        </p:tgtEl>
                                        <p:attrNameLst>
                                          <p:attrName>ppt_x</p:attrName>
                                        </p:attrNameLst>
                                      </p:cBhvr>
                                      <p:tavLst>
                                        <p:tav tm="0">
                                          <p:val>
                                            <p:strVal val="#ppt_x"/>
                                          </p:val>
                                        </p:tav>
                                        <p:tav tm="100000">
                                          <p:val>
                                            <p:strVal val="#ppt_x"/>
                                          </p:val>
                                        </p:tav>
                                      </p:tavLst>
                                    </p:anim>
                                    <p:anim calcmode="lin" valueType="num">
                                      <p:cBhvr>
                                        <p:cTn id="40" dur="1000" fill="hold"/>
                                        <p:tgtEl>
                                          <p:spTgt spid="6"/>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25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2" presetClass="entr" presetSubtype="8" fill="hold" grpId="0" nodeType="withEffect">
                                  <p:stCondLst>
                                    <p:cond delay="350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0-#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par>
                                <p:cTn id="50" presetID="14" presetClass="entr" presetSubtype="10" fill="hold" nodeType="withEffect">
                                  <p:stCondLst>
                                    <p:cond delay="400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a:xfrm>
            <a:off x="3048000" y="121285"/>
            <a:ext cx="6812280" cy="815181"/>
          </a:xfrm>
        </p:spPr>
        <p:txBody>
          <a:bodyPr/>
          <a:lstStyle/>
          <a:p>
            <a:r>
              <a:rPr lang="en-US" altLang="zh-CN" dirty="0" smtClean="0">
                <a:solidFill>
                  <a:srgbClr val="FFC000"/>
                </a:solidFill>
                <a:latin typeface="LeviBrush" panose="00000400000000000000" pitchFamily="2" charset="0"/>
              </a:rPr>
              <a:t>Link to Social Network</a:t>
            </a:r>
            <a:endParaRPr lang="zh-CN" altLang="en-US" dirty="0">
              <a:solidFill>
                <a:srgbClr val="FFC000"/>
              </a:solidFill>
              <a:latin typeface="LeviBrush" panose="00000400000000000000" pitchFamily="2" charset="0"/>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744"/>
          <a:stretch/>
        </p:blipFill>
        <p:spPr>
          <a:xfrm>
            <a:off x="0" y="0"/>
            <a:ext cx="12192000" cy="6858000"/>
          </a:xfrm>
          <a:prstGeom prst="rect">
            <a:avLst/>
          </a:prstGeom>
        </p:spPr>
      </p:pic>
      <p:sp>
        <p:nvSpPr>
          <p:cNvPr id="4" name="文本框 3"/>
          <p:cNvSpPr txBox="1"/>
          <p:nvPr/>
        </p:nvSpPr>
        <p:spPr>
          <a:xfrm>
            <a:off x="5138056" y="2403566"/>
            <a:ext cx="2020389" cy="653143"/>
          </a:xfrm>
          <a:prstGeom prst="rect">
            <a:avLst/>
          </a:prstGeom>
          <a:noFill/>
        </p:spPr>
        <p:txBody>
          <a:bodyPr wrap="square" rtlCol="0">
            <a:spAutoFit/>
          </a:bodyPr>
          <a:lstStyle/>
          <a:p>
            <a:pPr algn="ctr"/>
            <a:r>
              <a:rPr lang="en-US" altLang="zh-CN" sz="3600" dirty="0" smtClean="0">
                <a:solidFill>
                  <a:srgbClr val="FFFF00"/>
                </a:solidFill>
                <a:effectLst>
                  <a:glow rad="139700">
                    <a:schemeClr val="accent5">
                      <a:satMod val="175000"/>
                      <a:alpha val="40000"/>
                    </a:schemeClr>
                  </a:glow>
                </a:effectLst>
              </a:rPr>
              <a:t>Share</a:t>
            </a:r>
            <a:endParaRPr lang="zh-CN" altLang="en-US" sz="3600" dirty="0">
              <a:solidFill>
                <a:srgbClr val="FFFF00"/>
              </a:solidFill>
              <a:effectLst>
                <a:glow rad="139700">
                  <a:schemeClr val="accent5">
                    <a:satMod val="175000"/>
                    <a:alpha val="40000"/>
                  </a:schemeClr>
                </a:glow>
              </a:effectLst>
            </a:endParaRPr>
          </a:p>
        </p:txBody>
      </p:sp>
    </p:spTree>
    <p:extLst>
      <p:ext uri="{BB962C8B-B14F-4D97-AF65-F5344CB8AC3E}">
        <p14:creationId xmlns:p14="http://schemas.microsoft.com/office/powerpoint/2010/main" val="58456379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4"/>
          <a:stretch>
            <a:fillRect/>
          </a:stretch>
        </p:blipFill>
        <p:spPr>
          <a:xfrm>
            <a:off x="69574" y="908657"/>
            <a:ext cx="12046225" cy="4793754"/>
          </a:xfrm>
          <a:prstGeom prst="rect">
            <a:avLst/>
          </a:prstGeom>
        </p:spPr>
      </p:pic>
      <p:sp>
        <p:nvSpPr>
          <p:cNvPr id="7" name="文本框 6"/>
          <p:cNvSpPr txBox="1"/>
          <p:nvPr/>
        </p:nvSpPr>
        <p:spPr>
          <a:xfrm>
            <a:off x="456852" y="320040"/>
            <a:ext cx="11282979" cy="707886"/>
          </a:xfrm>
          <a:prstGeom prst="rect">
            <a:avLst/>
          </a:prstGeom>
          <a:noFill/>
        </p:spPr>
        <p:txBody>
          <a:bodyPr wrap="square" rtlCol="0">
            <a:spAutoFit/>
          </a:bodyPr>
          <a:lstStyle/>
          <a:p>
            <a:r>
              <a:rPr lang="en-US" altLang="zh-CN" sz="4000" dirty="0" smtClean="0">
                <a:solidFill>
                  <a:srgbClr val="FFC000"/>
                </a:solidFill>
                <a:latin typeface="LeviBrush" panose="00000400000000000000" pitchFamily="2" charset="0"/>
              </a:rPr>
              <a:t>Deep Localized Makeup Transfer Network</a:t>
            </a:r>
            <a:endParaRPr lang="zh-CN" altLang="en-US" sz="4000" dirty="0">
              <a:solidFill>
                <a:srgbClr val="FFC000"/>
              </a:solidFill>
              <a:latin typeface="LeviBrush" panose="00000400000000000000" pitchFamily="2" charset="0"/>
            </a:endParaRPr>
          </a:p>
        </p:txBody>
      </p:sp>
      <p:sp>
        <p:nvSpPr>
          <p:cNvPr id="3" name="文本框 2"/>
          <p:cNvSpPr txBox="1"/>
          <p:nvPr/>
        </p:nvSpPr>
        <p:spPr>
          <a:xfrm>
            <a:off x="69574" y="5702412"/>
            <a:ext cx="12046225" cy="923330"/>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pPr algn="just"/>
            <a:r>
              <a:rPr lang="en-US" altLang="zh-CN" dirty="0"/>
              <a:t>The proposed Deep Localized Makeup Transfer Network contains two sequential steps. (</a:t>
            </a:r>
            <a:r>
              <a:rPr lang="en-US" altLang="zh-CN" dirty="0" err="1"/>
              <a:t>i</a:t>
            </a:r>
            <a:r>
              <a:rPr lang="en-US" altLang="zh-CN" dirty="0"/>
              <a:t>) the </a:t>
            </a:r>
            <a:r>
              <a:rPr lang="en-US" altLang="zh-CN" dirty="0" smtClean="0"/>
              <a:t>correspondences between </a:t>
            </a:r>
            <a:r>
              <a:rPr lang="en-US" altLang="zh-CN" dirty="0"/>
              <a:t>the facial part (in the before-makeup face) and the cosmetic (in the reference face) are built based on the face </a:t>
            </a:r>
            <a:r>
              <a:rPr lang="en-US" altLang="zh-CN" dirty="0" smtClean="0"/>
              <a:t>parsing network</a:t>
            </a:r>
            <a:r>
              <a:rPr lang="en-US" altLang="zh-CN" dirty="0"/>
              <a:t>. (ii) Eye shadow, foundation and lip gloss are locally transferred with a global smoothness regularization.</a:t>
            </a:r>
            <a:endParaRPr lang="zh-CN" altLang="en-US" dirty="0"/>
          </a:p>
        </p:txBody>
      </p:sp>
    </p:spTree>
    <p:extLst>
      <p:ext uri="{BB962C8B-B14F-4D97-AF65-F5344CB8AC3E}">
        <p14:creationId xmlns:p14="http://schemas.microsoft.com/office/powerpoint/2010/main" val="114467736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文本框 7"/>
              <p:cNvSpPr txBox="1"/>
              <p:nvPr/>
            </p:nvSpPr>
            <p:spPr>
              <a:xfrm flipH="1">
                <a:off x="0" y="1137362"/>
                <a:ext cx="12191999" cy="75911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b="0" i="1" smtClean="0">
                              <a:latin typeface="Cambria Math" panose="02040503050406030204" pitchFamily="18" charset="0"/>
                              <a:ea typeface="Verdana" panose="020B0604030504040204" pitchFamily="34" charset="0"/>
                              <a:cs typeface="Verdana" panose="020B0604030504040204" pitchFamily="34" charset="0"/>
                            </a:rPr>
                          </m:ctrlPr>
                        </m:sSupPr>
                        <m:e>
                          <m:r>
                            <a:rPr lang="en-US" altLang="zh-CN" sz="2400" b="0" i="1" smtClean="0">
                              <a:latin typeface="Cambria Math" panose="02040503050406030204" pitchFamily="18" charset="0"/>
                              <a:ea typeface="Verdana" panose="020B0604030504040204" pitchFamily="34" charset="0"/>
                              <a:cs typeface="Verdana" panose="020B0604030504040204" pitchFamily="34" charset="0"/>
                            </a:rPr>
                            <m:t>𝐴</m:t>
                          </m:r>
                        </m:e>
                        <m:sup>
                          <m:r>
                            <a:rPr lang="en-US" altLang="zh-CN" sz="2400" b="0" i="1" smtClean="0">
                              <a:latin typeface="Cambria Math" panose="02040503050406030204" pitchFamily="18" charset="0"/>
                              <a:ea typeface="Verdana" panose="020B0604030504040204" pitchFamily="34" charset="0"/>
                              <a:cs typeface="Verdana" panose="020B0604030504040204" pitchFamily="34" charset="0"/>
                            </a:rPr>
                            <m:t>∗</m:t>
                          </m:r>
                        </m:sup>
                      </m:sSup>
                      <m:r>
                        <a:rPr lang="en-US" altLang="zh-CN" sz="2400" b="0" i="1" smtClean="0">
                          <a:latin typeface="Cambria Math" panose="02040503050406030204" pitchFamily="18" charset="0"/>
                          <a:ea typeface="Verdana" panose="020B0604030504040204" pitchFamily="34" charset="0"/>
                          <a:cs typeface="Verdana" panose="020B0604030504040204" pitchFamily="34" charset="0"/>
                        </a:rPr>
                        <m:t>=</m:t>
                      </m:r>
                      <m:func>
                        <m:funcPr>
                          <m:ctrlPr>
                            <a:rPr lang="en-US" altLang="zh-CN" sz="2400" b="0" i="1" smtClean="0">
                              <a:latin typeface="Cambria Math" panose="02040503050406030204" pitchFamily="18" charset="0"/>
                              <a:ea typeface="Verdana" panose="020B0604030504040204" pitchFamily="34" charset="0"/>
                              <a:cs typeface="Verdana" panose="020B0604030504040204" pitchFamily="34" charset="0"/>
                            </a:rPr>
                          </m:ctrlPr>
                        </m:funcPr>
                        <m:fName>
                          <m:limLow>
                            <m:limLowPr>
                              <m:ctrlPr>
                                <a:rPr lang="en-US" altLang="zh-CN" sz="2400" b="0" i="1" smtClean="0">
                                  <a:latin typeface="Cambria Math" panose="02040503050406030204" pitchFamily="18" charset="0"/>
                                  <a:ea typeface="Verdana" panose="020B0604030504040204" pitchFamily="34" charset="0"/>
                                  <a:cs typeface="Verdana" panose="020B0604030504040204" pitchFamily="34" charset="0"/>
                                </a:rPr>
                              </m:ctrlPr>
                            </m:limLowPr>
                            <m:e>
                              <m:r>
                                <m:rPr>
                                  <m:sty m:val="p"/>
                                </m:rPr>
                                <a:rPr lang="en-US" altLang="zh-CN" sz="2400" b="0" i="0" smtClean="0">
                                  <a:latin typeface="Cambria Math" panose="02040503050406030204" pitchFamily="18" charset="0"/>
                                  <a:ea typeface="Verdana" panose="020B0604030504040204" pitchFamily="34" charset="0"/>
                                  <a:cs typeface="Verdana" panose="020B0604030504040204" pitchFamily="34" charset="0"/>
                                </a:rPr>
                                <m:t>argmin</m:t>
                              </m:r>
                            </m:e>
                            <m:lim>
                              <m:r>
                                <a:rPr lang="en-US" altLang="zh-CN" sz="2400" b="0" i="1" smtClean="0">
                                  <a:latin typeface="Cambria Math" panose="02040503050406030204" pitchFamily="18" charset="0"/>
                                  <a:ea typeface="Verdana" panose="020B0604030504040204" pitchFamily="34" charset="0"/>
                                  <a:cs typeface="Verdana" panose="020B0604030504040204" pitchFamily="34" charset="0"/>
                                </a:rPr>
                                <m:t>𝐴</m:t>
                              </m:r>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m:t>
                              </m:r>
                              <m:sSup>
                                <m:sSupPr>
                                  <m:ctrlP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n-US" altLang="zh-CN" sz="2400" i="1">
                                      <a:latin typeface="Cambria Math" panose="02040503050406030204" pitchFamily="18" charset="0"/>
                                      <a:ea typeface="Cambria Math" panose="02040503050406030204" pitchFamily="18" charset="0"/>
                                      <a:cs typeface="Verdana" panose="020B0604030504040204" pitchFamily="34" charset="0"/>
                                    </a:rPr>
                                    <m:t>R</m:t>
                                  </m:r>
                                </m:e>
                                <m:sup>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𝐻</m:t>
                                  </m:r>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m:t>
                                  </m:r>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𝑊</m:t>
                                  </m:r>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m:t>
                                  </m:r>
                                  <m:r>
                                    <a:rPr lang="en-US" altLang="zh-CN" sz="2400" b="0" i="1" smtClean="0">
                                      <a:latin typeface="Cambria Math" panose="02040503050406030204" pitchFamily="18" charset="0"/>
                                      <a:ea typeface="Cambria Math" panose="02040503050406030204" pitchFamily="18" charset="0"/>
                                      <a:cs typeface="Verdana" panose="020B0604030504040204" pitchFamily="34" charset="0"/>
                                    </a:rPr>
                                    <m:t>𝐶</m:t>
                                  </m:r>
                                </m:sup>
                              </m:sSup>
                            </m:lim>
                          </m:limLow>
                        </m:fName>
                        <m:e>
                          <m:sSub>
                            <m:sSubPr>
                              <m:ctrlPr>
                                <a:rPr lang="en-US" altLang="zh-CN" sz="2400" i="1" smtClean="0">
                                  <a:solidFill>
                                    <a:srgbClr val="FF9933"/>
                                  </a:solidFill>
                                  <a:latin typeface="Cambria Math" panose="02040503050406030204" pitchFamily="18" charset="0"/>
                                  <a:ea typeface="Verdana" panose="020B0604030504040204" pitchFamily="34" charset="0"/>
                                  <a:cs typeface="Verdana" panose="020B0604030504040204" pitchFamily="34" charset="0"/>
                                </a:rPr>
                              </m:ctrlPr>
                            </m:sSubPr>
                            <m:e>
                              <m:sSub>
                                <m:sSubPr>
                                  <m:ctrlPr>
                                    <a:rPr lang="en-US" altLang="zh-CN" sz="2400" i="1" smtClean="0">
                                      <a:solidFill>
                                        <a:srgbClr val="FF9933"/>
                                      </a:solidFill>
                                      <a:latin typeface="Cambria Math" panose="02040503050406030204" pitchFamily="18" charset="0"/>
                                      <a:ea typeface="Verdana" panose="020B0604030504040204" pitchFamily="34" charset="0"/>
                                      <a:cs typeface="Verdana" panose="020B0604030504040204" pitchFamily="34" charset="0"/>
                                    </a:rPr>
                                  </m:ctrlPr>
                                </m:sSubPr>
                                <m:e>
                                  <m:sSub>
                                    <m:sSub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zh-CN" altLang="en-US"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𝜆</m:t>
                                      </m:r>
                                    </m:e>
                                    <m:sub>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𝑙</m:t>
                                      </m:r>
                                    </m:sub>
                                  </m:sSub>
                                  <m:d>
                                    <m:d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𝑢𝑝</m:t>
                                          </m:r>
                                        </m:sub>
                                      </m:sSub>
                                      <m:d>
                                        <m:d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𝐴</m:t>
                                          </m:r>
                                        </m:e>
                                      </m:d>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m:t>
                                      </m:r>
                                      <m:sSub>
                                        <m:sSub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𝑙𝑜𝑤</m:t>
                                          </m:r>
                                        </m:sub>
                                      </m:sSub>
                                      <m:d>
                                        <m:d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𝐴</m:t>
                                          </m:r>
                                        </m:e>
                                      </m:d>
                                    </m:e>
                                  </m:d>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m:t>
                                  </m:r>
                                  <m:sSub>
                                    <m:sSub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zh-CN" altLang="en-US"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𝜆</m:t>
                                      </m:r>
                                    </m:e>
                                    <m:sub>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𝑓</m:t>
                                      </m:r>
                                    </m:sub>
                                  </m:sSub>
                                  <m:sSub>
                                    <m:sSub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𝑓</m:t>
                                      </m:r>
                                    </m:sub>
                                  </m:sSub>
                                  <m:d>
                                    <m:dPr>
                                      <m:ctrlP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chemeClr val="accent1">
                                              <a:lumMod val="75000"/>
                                            </a:schemeClr>
                                          </a:solidFill>
                                          <a:latin typeface="Cambria Math" panose="02040503050406030204" pitchFamily="18" charset="0"/>
                                          <a:ea typeface="Verdana" panose="020B0604030504040204" pitchFamily="34" charset="0"/>
                                          <a:cs typeface="Verdana" panose="020B0604030504040204" pitchFamily="34" charset="0"/>
                                        </a:rPr>
                                        <m:t>𝐴</m:t>
                                      </m:r>
                                    </m:e>
                                  </m:d>
                                  <m:r>
                                    <a:rPr lang="en-US" altLang="zh-CN" sz="2400" i="1">
                                      <a:latin typeface="Cambria Math" panose="02040503050406030204" pitchFamily="18" charset="0"/>
                                      <a:ea typeface="Verdana" panose="020B0604030504040204" pitchFamily="34" charset="0"/>
                                      <a:cs typeface="Verdana" panose="020B0604030504040204" pitchFamily="34" charset="0"/>
                                    </a:rPr>
                                    <m:t>+</m:t>
                                  </m:r>
                                  <m:r>
                                    <a:rPr lang="zh-CN" altLang="en-US" sz="2400" i="1">
                                      <a:solidFill>
                                        <a:srgbClr val="FF9933"/>
                                      </a:solidFill>
                                      <a:latin typeface="Cambria Math" panose="02040503050406030204" pitchFamily="18" charset="0"/>
                                      <a:ea typeface="Verdana" panose="020B0604030504040204" pitchFamily="34" charset="0"/>
                                      <a:cs typeface="Verdana" panose="020B0604030504040204" pitchFamily="34" charset="0"/>
                                    </a:rPr>
                                    <m:t>𝜆</m:t>
                                  </m:r>
                                </m:e>
                                <m:sub>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𝑠</m:t>
                                  </m:r>
                                </m:sub>
                              </m:sSub>
                              <m:sSub>
                                <m:sSub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𝑠</m:t>
                                  </m:r>
                                </m:sub>
                              </m:sSub>
                              <m:d>
                                <m:d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𝐴</m:t>
                                  </m:r>
                                </m:e>
                              </m:d>
                              <m:r>
                                <a:rPr lang="en-US" altLang="zh-CN" sz="2400" i="1" smtClean="0">
                                  <a:solidFill>
                                    <a:srgbClr val="FF9933"/>
                                  </a:solidFill>
                                  <a:latin typeface="Cambria Math" panose="02040503050406030204" pitchFamily="18" charset="0"/>
                                  <a:ea typeface="Verdana" panose="020B0604030504040204" pitchFamily="34" charset="0"/>
                                  <a:cs typeface="Verdana" panose="020B0604030504040204" pitchFamily="34" charset="0"/>
                                </a:rPr>
                                <m:t>+</m:t>
                              </m:r>
                              <m:r>
                                <a:rPr lang="zh-CN" altLang="en-US" sz="2400" i="1">
                                  <a:solidFill>
                                    <a:srgbClr val="FF9933"/>
                                  </a:solidFill>
                                  <a:latin typeface="Cambria Math" panose="02040503050406030204" pitchFamily="18" charset="0"/>
                                  <a:ea typeface="Verdana" panose="020B0604030504040204" pitchFamily="34" charset="0"/>
                                  <a:cs typeface="Verdana" panose="020B0604030504040204" pitchFamily="34" charset="0"/>
                                </a:rPr>
                                <m:t>𝜆</m:t>
                              </m:r>
                            </m:e>
                            <m:sub>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𝑒</m:t>
                              </m:r>
                            </m:sub>
                          </m:sSub>
                          <m:d>
                            <m:d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𝑙</m:t>
                                  </m:r>
                                </m:sub>
                              </m:sSub>
                              <m:d>
                                <m:d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𝐴</m:t>
                                  </m:r>
                                </m:e>
                              </m:d>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m:t>
                              </m:r>
                              <m:sSub>
                                <m:sSub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𝑅</m:t>
                                  </m:r>
                                </m:e>
                                <m:sub>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𝑟</m:t>
                                  </m:r>
                                </m:sub>
                              </m:sSub>
                              <m:d>
                                <m:dPr>
                                  <m:ctrlP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rgbClr val="FF9933"/>
                                      </a:solidFill>
                                      <a:latin typeface="Cambria Math" panose="02040503050406030204" pitchFamily="18" charset="0"/>
                                      <a:ea typeface="Verdana" panose="020B0604030504040204" pitchFamily="34" charset="0"/>
                                      <a:cs typeface="Verdana" panose="020B0604030504040204" pitchFamily="34" charset="0"/>
                                    </a:rPr>
                                    <m:t>𝐴</m:t>
                                  </m:r>
                                </m:e>
                              </m:d>
                            </m:e>
                          </m:d>
                          <m:r>
                            <a:rPr lang="en-US" altLang="zh-CN" sz="2400" i="1">
                              <a:latin typeface="Cambria Math" panose="02040503050406030204" pitchFamily="18" charset="0"/>
                              <a:ea typeface="Cambria Math" panose="02040503050406030204" pitchFamily="18" charset="0"/>
                              <a:cs typeface="Verdana" panose="020B0604030504040204" pitchFamily="34" charset="0"/>
                            </a:rPr>
                            <m:t>+</m:t>
                          </m:r>
                          <m:sSub>
                            <m:sSubPr>
                              <m:ctrlPr>
                                <a:rPr lang="en-US" altLang="zh-CN" sz="2400" i="1" smtClean="0">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𝑅</m:t>
                              </m:r>
                            </m:e>
                            <m:sub>
                              <m:sSup>
                                <m:sSupPr>
                                  <m:ctrlPr>
                                    <a:rPr lang="en-US" altLang="zh-CN" sz="2400" i="1" smtClean="0">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ctrlPr>
                                </m:sSupPr>
                                <m:e>
                                  <m:r>
                                    <a:rPr lang="en-US" altLang="zh-CN" sz="2400" b="0" i="1" smtClean="0">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𝑉</m:t>
                                  </m:r>
                                </m:e>
                                <m:sup>
                                  <m:r>
                                    <a:rPr lang="zh-CN" altLang="en-US" sz="2400" i="1" smtClean="0">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𝛽</m:t>
                                  </m:r>
                                </m:sup>
                              </m:sSup>
                            </m:sub>
                          </m:sSub>
                          <m:d>
                            <m:dPr>
                              <m:ctrlPr>
                                <a:rPr lang="en-US" altLang="zh-CN" sz="24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chemeClr val="accent6">
                                      <a:lumMod val="75000"/>
                                    </a:schemeClr>
                                  </a:solidFill>
                                  <a:latin typeface="Cambria Math" panose="02040503050406030204" pitchFamily="18" charset="0"/>
                                  <a:ea typeface="Verdana" panose="020B0604030504040204" pitchFamily="34" charset="0"/>
                                  <a:cs typeface="Verdana" panose="020B0604030504040204" pitchFamily="34" charset="0"/>
                                </a:rPr>
                                <m:t>𝐴</m:t>
                              </m:r>
                            </m:e>
                          </m:d>
                        </m:e>
                      </m:func>
                    </m:oMath>
                  </m:oMathPara>
                </a14:m>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flipH="1">
                <a:off x="0" y="1137362"/>
                <a:ext cx="12191999" cy="759119"/>
              </a:xfrm>
              <a:prstGeom prst="rect">
                <a:avLst/>
              </a:prstGeom>
              <a:blipFill>
                <a:blip r:embed="rId4"/>
                <a:stretch>
                  <a:fillRect/>
                </a:stretch>
              </a:blipFill>
            </p:spPr>
            <p:txBody>
              <a:bodyPr/>
              <a:lstStyle/>
              <a:p>
                <a:r>
                  <a:rPr lang="zh-CN" altLang="en-US">
                    <a:noFill/>
                  </a:rPr>
                  <a:t> </a:t>
                </a:r>
              </a:p>
            </p:txBody>
          </p:sp>
        </mc:Fallback>
      </mc:AlternateContent>
      <p:sp>
        <p:nvSpPr>
          <p:cNvPr id="7" name="文本框 6"/>
          <p:cNvSpPr txBox="1"/>
          <p:nvPr/>
        </p:nvSpPr>
        <p:spPr>
          <a:xfrm>
            <a:off x="456852" y="320040"/>
            <a:ext cx="11282979" cy="707886"/>
          </a:xfrm>
          <a:prstGeom prst="rect">
            <a:avLst/>
          </a:prstGeom>
          <a:noFill/>
        </p:spPr>
        <p:txBody>
          <a:bodyPr wrap="square" rtlCol="0">
            <a:spAutoFit/>
          </a:bodyPr>
          <a:lstStyle/>
          <a:p>
            <a:r>
              <a:rPr lang="en-US" altLang="zh-CN" sz="4000" dirty="0" smtClean="0">
                <a:latin typeface="LeviBrush" panose="00000400000000000000" pitchFamily="2" charset="0"/>
              </a:rPr>
              <a:t>Deep Localized Makeup Transfer Network</a:t>
            </a:r>
            <a:endParaRPr lang="zh-CN" altLang="en-US" sz="4000" dirty="0">
              <a:latin typeface="LeviBrush" panose="00000400000000000000" pitchFamily="2" charset="0"/>
            </a:endParaRPr>
          </a:p>
        </p:txBody>
      </p:sp>
      <mc:AlternateContent xmlns:mc="http://schemas.openxmlformats.org/markup-compatibility/2006" xmlns:a14="http://schemas.microsoft.com/office/drawing/2010/main">
        <mc:Choice Requires="a14">
          <p:sp>
            <p:nvSpPr>
              <p:cNvPr id="11" name="文本框 10"/>
              <p:cNvSpPr txBox="1"/>
              <p:nvPr/>
            </p:nvSpPr>
            <p:spPr>
              <a:xfrm>
                <a:off x="2198914" y="3968090"/>
                <a:ext cx="6858000" cy="1201419"/>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2400" i="1" dirty="0" smtClean="0">
                    <a:solidFill>
                      <a:schemeClr val="tx1"/>
                    </a:solidFill>
                    <a:latin typeface="Cambria Math" panose="02040503050406030204" pitchFamily="18" charset="0"/>
                    <a:ea typeface="Verdana" panose="020B0604030504040204" pitchFamily="34" charset="0"/>
                    <a:cs typeface="Verdana" panose="020B0604030504040204" pitchFamily="34" charset="0"/>
                  </a:rPr>
                  <a:t>Lip gloss and Foundation Transfer:</a:t>
                </a:r>
              </a:p>
              <a:p>
                <a:pPr/>
                <a14:m>
                  <m:oMathPara xmlns:m="http://schemas.openxmlformats.org/officeDocument/2006/math">
                    <m:oMathParaPr>
                      <m:jc m:val="left"/>
                    </m:oMathParaPr>
                    <m:oMath xmlns:m="http://schemas.openxmlformats.org/officeDocument/2006/math">
                      <m:sSup>
                        <m:sSupPr>
                          <m:ctrlPr>
                            <a:rPr lang="en-US" altLang="zh-CN" sz="240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𝐴</m:t>
                          </m:r>
                        </m:e>
                        <m:sup>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sup>
                      </m:sSup>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limLow>
                        <m:limLow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limLowPr>
                        <m:e>
                          <m:r>
                            <m:rPr>
                              <m:sty m:val="p"/>
                            </m:rPr>
                            <a:rPr lang="en-US" altLang="zh-CN" sz="2400">
                              <a:solidFill>
                                <a:schemeClr val="tx1"/>
                              </a:solidFill>
                              <a:latin typeface="Cambria Math" panose="02040503050406030204" pitchFamily="18" charset="0"/>
                              <a:ea typeface="Verdana" panose="020B0604030504040204" pitchFamily="34" charset="0"/>
                              <a:cs typeface="Verdana" panose="020B0604030504040204" pitchFamily="34" charset="0"/>
                            </a:rPr>
                            <m:t>argmin</m:t>
                          </m:r>
                        </m:e>
                        <m:lim>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𝐴</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R</m:t>
                              </m:r>
                            </m:e>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𝐻</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𝑊</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𝐶</m:t>
                              </m:r>
                            </m:sup>
                          </m:sSup>
                        </m:lim>
                      </m:limLow>
                      <m:sSubSup>
                        <m:sSubSupPr>
                          <m:ctrlPr>
                            <a:rPr lang="en-US" altLang="zh-CN" sz="240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d>
                            <m:dPr>
                              <m:begChr m:val="‖"/>
                              <m:endChr m:val="‖"/>
                              <m:ctrlPr>
                                <a:rPr lang="en-US" altLang="zh-CN" sz="240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𝑃</m:t>
                              </m:r>
                              <m:d>
                                <m:dPr>
                                  <m:ctrlP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p>
                                    <m:sSupPr>
                                      <m:ctrlP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Ω</m:t>
                                      </m:r>
                                    </m:e>
                                    <m:sup>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𝑙</m:t>
                                      </m:r>
                                    </m:sup>
                                  </m:sSup>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𝐴</m:t>
                                      </m:r>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bSup>
                                            <m:sSubSupPr>
                                              <m:ctrlPr>
                                                <a:rPr lang="en-US" altLang="zh-CN" sz="240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𝑠</m:t>
                                              </m:r>
                                            </m:e>
                                            <m:sub>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𝑏</m:t>
                                              </m:r>
                                            </m:sub>
                                            <m:sup>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m:t>
                                              </m:r>
                                            </m:sup>
                                          </m:sSubSup>
                                        </m:e>
                                      </m:d>
                                    </m:e>
                                  </m:d>
                                </m:e>
                              </m:d>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𝑃</m:t>
                              </m:r>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p>
                                    <m:s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l-GR"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Ω</m:t>
                                      </m:r>
                                    </m:e>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𝑙</m:t>
                                      </m:r>
                                    </m:sup>
                                  </m:sSup>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𝑅</m:t>
                                      </m:r>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𝑠</m:t>
                                              </m:r>
                                            </m:e>
                                            <m:sub>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𝑟</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up>
                                          </m:sSubSup>
                                        </m:e>
                                      </m:d>
                                    </m:e>
                                  </m:d>
                                </m:e>
                              </m:d>
                            </m:e>
                          </m:d>
                        </m:e>
                        <m:sub>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2</m:t>
                          </m:r>
                        </m:sub>
                        <m:sup>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2</m:t>
                          </m:r>
                        </m:sup>
                      </m:sSubSup>
                    </m:oMath>
                  </m:oMathPara>
                </a14:m>
                <a:endParaRPr lang="zh-CN" altLang="en-US" sz="2400" dirty="0">
                  <a:solidFill>
                    <a:schemeClr val="tx1"/>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2198914" y="3968090"/>
                <a:ext cx="6858000" cy="1201419"/>
              </a:xfrm>
              <a:prstGeom prst="rect">
                <a:avLst/>
              </a:prstGeom>
              <a:blipFill>
                <a:blip r:embed="rId5"/>
                <a:stretch>
                  <a:fillRect l="-1421" t="-4040"/>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0" y="2166764"/>
                <a:ext cx="6840638" cy="1500154"/>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zh-CN" sz="2400" i="1" dirty="0" smtClean="0">
                    <a:solidFill>
                      <a:schemeClr val="tx1"/>
                    </a:solidFill>
                    <a:latin typeface="Cambria Math" panose="02040503050406030204" pitchFamily="18" charset="0"/>
                    <a:ea typeface="Verdana" panose="020B0604030504040204" pitchFamily="34" charset="0"/>
                    <a:cs typeface="Verdana" panose="020B0604030504040204" pitchFamily="34" charset="0"/>
                  </a:rPr>
                  <a:t>Structure Preservation(or Eye shadow transfer):</a:t>
                </a:r>
                <a:endParaRPr lang="en-US" altLang="zh-CN" sz="2400" i="1" dirty="0">
                  <a:solidFill>
                    <a:schemeClr val="tx1"/>
                  </a:solidFill>
                  <a:latin typeface="Cambria Math" panose="02040503050406030204" pitchFamily="18" charset="0"/>
                  <a:ea typeface="Verdana" panose="020B0604030504040204" pitchFamily="34" charset="0"/>
                  <a:cs typeface="Verdana" panose="020B0604030504040204" pitchFamily="34" charset="0"/>
                </a:endParaRPr>
              </a:p>
              <a:p>
                <a:pPr/>
                <a14:m>
                  <m:oMathPara xmlns:m="http://schemas.openxmlformats.org/officeDocument/2006/math">
                    <m:oMathParaPr>
                      <m:jc m:val="left"/>
                    </m:oMathParaPr>
                    <m:oMath xmlns:m="http://schemas.openxmlformats.org/officeDocument/2006/math">
                      <m:sSup>
                        <m:sSup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𝐴</m:t>
                          </m:r>
                        </m:e>
                        <m:sup>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sup>
                      </m:sSup>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limLow>
                        <m:limLow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limLowPr>
                        <m:e>
                          <m:r>
                            <m:rPr>
                              <m:sty m:val="p"/>
                            </m:rPr>
                            <a:rPr lang="en-US" altLang="zh-CN" sz="2400">
                              <a:solidFill>
                                <a:schemeClr val="tx1"/>
                              </a:solidFill>
                              <a:latin typeface="Cambria Math" panose="02040503050406030204" pitchFamily="18" charset="0"/>
                              <a:ea typeface="Verdana" panose="020B0604030504040204" pitchFamily="34" charset="0"/>
                              <a:cs typeface="Verdana" panose="020B0604030504040204" pitchFamily="34" charset="0"/>
                            </a:rPr>
                            <m:t>argmin</m:t>
                          </m:r>
                        </m:e>
                        <m:lim>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𝐴</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Sup>
                            <m:s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pPr>
                            <m:e>
                              <m:r>
                                <m:rPr>
                                  <m:sty m:val="p"/>
                                </m:r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R</m:t>
                              </m:r>
                            </m:e>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𝐻</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𝑊</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𝐶</m:t>
                              </m:r>
                            </m:sup>
                          </m:sSup>
                        </m:lim>
                      </m:limLow>
                      <m:nary>
                        <m:naryPr>
                          <m:chr m:val="∑"/>
                          <m:ctrlPr>
                            <a:rPr lang="en-US" altLang="zh-CN" sz="240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ctrlPr>
                        </m:naryPr>
                        <m:sub>
                          <m:r>
                            <m:rPr>
                              <m:brk m:alnAt="23"/>
                            </m:rP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𝑙</m:t>
                          </m:r>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=1</m:t>
                          </m:r>
                        </m:sub>
                        <m:sup>
                          <m:r>
                            <a:rPr lang="en-US" altLang="zh-CN" sz="2400" b="0" i="1" smtClean="0">
                              <a:solidFill>
                                <a:schemeClr val="tx1"/>
                              </a:solidFill>
                              <a:latin typeface="Cambria Math" panose="02040503050406030204" pitchFamily="18" charset="0"/>
                              <a:ea typeface="Cambria Math" panose="02040503050406030204" pitchFamily="18" charset="0"/>
                              <a:cs typeface="Verdana" panose="020B0604030504040204" pitchFamily="34" charset="0"/>
                            </a:rPr>
                            <m:t>𝐿</m:t>
                          </m:r>
                        </m:sup>
                        <m:e>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d>
                                <m:dPr>
                                  <m:begChr m:val="‖"/>
                                  <m:endChr m:val="‖"/>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m:rPr>
                                          <m:sty m:val="p"/>
                                        </m:rPr>
                                        <a:rPr lang="el-GR"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Ω</m:t>
                                      </m:r>
                                    </m:e>
                                    <m:sub>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𝑖𝑗</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𝑙</m:t>
                                      </m:r>
                                    </m:sup>
                                  </m:sSubSup>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𝐴</m:t>
                                      </m:r>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𝑠</m:t>
                                              </m:r>
                                            </m:e>
                                            <m:sub>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𝑏</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up>
                                          </m:sSubSup>
                                        </m:e>
                                      </m:d>
                                    </m:e>
                                  </m:d>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m:rPr>
                                          <m:sty m:val="p"/>
                                        </m:rPr>
                                        <a:rPr lang="el-GR"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Ω</m:t>
                                      </m:r>
                                    </m:e>
                                    <m:sub>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𝑖𝑗</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𝑙</m:t>
                                      </m:r>
                                    </m:sup>
                                  </m:sSubSup>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r>
                                        <m:rPr>
                                          <m:sty m:val="p"/>
                                        </m:r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R</m:t>
                                      </m:r>
                                      <m:d>
                                        <m:d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dPr>
                                        <m:e>
                                          <m:sSubSup>
                                            <m:sSubSupPr>
                                              <m:ctrlP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ctrlPr>
                                            </m:sSubSupPr>
                                            <m:e>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𝑠</m:t>
                                              </m:r>
                                            </m:e>
                                            <m:sub>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𝑟</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m:t>
                                              </m:r>
                                            </m:sup>
                                          </m:sSubSup>
                                        </m:e>
                                      </m:d>
                                    </m:e>
                                  </m:d>
                                </m:e>
                              </m:d>
                            </m:e>
                            <m:sub>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2</m:t>
                              </m:r>
                            </m:sub>
                            <m:sup>
                              <m:r>
                                <a:rPr lang="en-US" altLang="zh-CN" sz="2400" i="1">
                                  <a:solidFill>
                                    <a:schemeClr val="tx1"/>
                                  </a:solidFill>
                                  <a:latin typeface="Cambria Math" panose="02040503050406030204" pitchFamily="18" charset="0"/>
                                  <a:ea typeface="Cambria Math" panose="02040503050406030204" pitchFamily="18" charset="0"/>
                                  <a:cs typeface="Verdana" panose="020B0604030504040204" pitchFamily="34" charset="0"/>
                                </a:rPr>
                                <m:t>2</m:t>
                              </m:r>
                            </m:sup>
                          </m:sSubSup>
                        </m:e>
                      </m:nary>
                    </m:oMath>
                  </m:oMathPara>
                </a14:m>
                <a:endParaRPr lang="zh-CN" altLang="en-US" sz="2400" dirty="0">
                  <a:solidFill>
                    <a:schemeClr val="tx1"/>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0" y="2166764"/>
                <a:ext cx="6840638" cy="1500154"/>
              </a:xfrm>
              <a:prstGeom prst="rect">
                <a:avLst/>
              </a:prstGeom>
              <a:blipFill>
                <a:blip r:embed="rId6"/>
                <a:stretch>
                  <a:fillRect l="-1336" t="-3226"/>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968240" y="5437355"/>
                <a:ext cx="7223760" cy="1420645"/>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altLang="zh-CN" sz="2400" i="1" dirty="0" smtClean="0">
                    <a:solidFill>
                      <a:schemeClr val="tx1"/>
                    </a:solidFill>
                    <a:latin typeface="Cambria Math" panose="02040503050406030204" pitchFamily="18" charset="0"/>
                    <a:ea typeface="Verdana" panose="020B0604030504040204" pitchFamily="34" charset="0"/>
                    <a:cs typeface="Verdana" panose="020B0604030504040204" pitchFamily="34" charset="0"/>
                  </a:rPr>
                  <a:t>Total </a:t>
                </a:r>
                <a:r>
                  <a:rPr lang="en-US" altLang="zh-CN" sz="2400" i="1" dirty="0">
                    <a:solidFill>
                      <a:schemeClr val="tx1"/>
                    </a:solidFill>
                    <a:latin typeface="Cambria Math" panose="02040503050406030204" pitchFamily="18" charset="0"/>
                    <a:ea typeface="Verdana" panose="020B0604030504040204" pitchFamily="34" charset="0"/>
                    <a:cs typeface="Verdana" panose="020B0604030504040204" pitchFamily="34" charset="0"/>
                  </a:rPr>
                  <a:t>Variance:</a:t>
                </a:r>
              </a:p>
              <a:p>
                <a:pPr/>
                <a14:m>
                  <m:oMathPara xmlns:m="http://schemas.openxmlformats.org/officeDocument/2006/math">
                    <m:oMathParaPr>
                      <m:jc m:val="left"/>
                    </m:oMathParaPr>
                    <m:oMath xmlns:m="http://schemas.openxmlformats.org/officeDocument/2006/math">
                      <m:sSub>
                        <m:sSub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𝑅</m:t>
                          </m:r>
                        </m:e>
                        <m:sub>
                          <m:sSup>
                            <m:sSup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𝑉</m:t>
                              </m:r>
                            </m:e>
                            <m:sup>
                              <m:r>
                                <a:rPr lang="zh-CN" altLang="en-US" sz="2400" i="1">
                                  <a:solidFill>
                                    <a:schemeClr val="tx1"/>
                                  </a:solidFill>
                                  <a:latin typeface="Cambria Math" panose="02040503050406030204" pitchFamily="18" charset="0"/>
                                  <a:ea typeface="Verdana" panose="020B0604030504040204" pitchFamily="34" charset="0"/>
                                  <a:cs typeface="Verdana" panose="020B0604030504040204" pitchFamily="34" charset="0"/>
                                </a:rPr>
                                <m:t>𝛽</m:t>
                              </m:r>
                            </m:sup>
                          </m:sSup>
                        </m:sub>
                      </m:sSub>
                      <m:d>
                        <m:d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dPr>
                        <m:e>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𝐴</m:t>
                          </m:r>
                        </m:e>
                      </m:d>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nary>
                        <m:naryPr>
                          <m:chr m:val="∑"/>
                          <m:limLoc m:val="subSup"/>
                          <m:supHide m:val="on"/>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naryPr>
                        <m:sub>
                          <m:r>
                            <m:rPr>
                              <m:brk m:alnAt="9"/>
                            </m:r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𝑖</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𝑗</m:t>
                          </m:r>
                        </m:sub>
                        <m:sup/>
                        <m:e>
                          <m:sSup>
                            <m:sSup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d>
                                <m:d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dPr>
                                <m:e>
                                  <m:sSup>
                                    <m:sSup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d>
                                        <m:d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m:rPr>
                                                  <m:sty m:val="p"/>
                                                </m:r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A</m:t>
                                              </m:r>
                                            </m:e>
                                            <m:sub>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𝑖</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𝑗</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+1</m:t>
                                              </m:r>
                                            </m:sub>
                                          </m:sSub>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m:rPr>
                                                  <m:sty m:val="p"/>
                                                </m:r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A</m:t>
                                              </m:r>
                                            </m:e>
                                            <m:sub>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𝑖𝑗</m:t>
                                              </m:r>
                                            </m:sub>
                                          </m:sSub>
                                        </m:e>
                                      </m:d>
                                    </m:e>
                                    <m:sup>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2</m:t>
                                      </m:r>
                                    </m:sup>
                                  </m:sSup>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m:t>
                                  </m:r>
                                  <m:sSup>
                                    <m:sSup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pPr>
                                    <m:e>
                                      <m:d>
                                        <m:d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dPr>
                                        <m:e>
                                          <m:sSub>
                                            <m:sSub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m:rPr>
                                                  <m:sty m:val="p"/>
                                                </m:r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A</m:t>
                                              </m:r>
                                            </m:e>
                                            <m:sub>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𝑖</m:t>
                                              </m:r>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+1</m:t>
                                              </m:r>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𝑗</m:t>
                                              </m:r>
                                            </m:sub>
                                          </m:sSub>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m:t>
                                          </m:r>
                                          <m:sSub>
                                            <m:sSubPr>
                                              <m:ctrl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ctrlPr>
                                            </m:sSubPr>
                                            <m:e>
                                              <m:r>
                                                <m:rPr>
                                                  <m:sty m:val="p"/>
                                                </m:rP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A</m:t>
                                              </m:r>
                                            </m:e>
                                            <m:sub>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𝑖𝑗</m:t>
                                              </m:r>
                                            </m:sub>
                                          </m:sSub>
                                        </m:e>
                                      </m:d>
                                    </m:e>
                                    <m:sup>
                                      <m:r>
                                        <a:rPr lang="en-US" altLang="zh-CN" sz="2400" i="1">
                                          <a:solidFill>
                                            <a:schemeClr val="tx1"/>
                                          </a:solidFill>
                                          <a:latin typeface="Cambria Math" panose="02040503050406030204" pitchFamily="18" charset="0"/>
                                          <a:ea typeface="Verdana" panose="020B0604030504040204" pitchFamily="34" charset="0"/>
                                          <a:cs typeface="Verdana" panose="020B0604030504040204" pitchFamily="34" charset="0"/>
                                        </a:rPr>
                                        <m:t>2</m:t>
                                      </m:r>
                                    </m:sup>
                                  </m:sSup>
                                </m:e>
                              </m:d>
                            </m:e>
                            <m:sup>
                              <m:f>
                                <m:fPr>
                                  <m:ctrlP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ctrlPr>
                                </m:fPr>
                                <m:num>
                                  <m:r>
                                    <a:rPr lang="zh-CN" altLang="en-US"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𝛽</m:t>
                                  </m:r>
                                </m:num>
                                <m:den>
                                  <m:r>
                                    <a:rPr lang="en-US" altLang="zh-CN" sz="2400" b="0" i="1" smtClean="0">
                                      <a:solidFill>
                                        <a:schemeClr val="tx1"/>
                                      </a:solidFill>
                                      <a:latin typeface="Cambria Math" panose="02040503050406030204" pitchFamily="18" charset="0"/>
                                      <a:ea typeface="Verdana" panose="020B0604030504040204" pitchFamily="34" charset="0"/>
                                      <a:cs typeface="Verdana" panose="020B0604030504040204" pitchFamily="34" charset="0"/>
                                    </a:rPr>
                                    <m:t>2</m:t>
                                  </m:r>
                                </m:den>
                              </m:f>
                            </m:sup>
                          </m:sSup>
                        </m:e>
                      </m:nary>
                    </m:oMath>
                  </m:oMathPara>
                </a14:m>
                <a:endParaRPr lang="zh-CN" altLang="en-US" sz="2400" i="1" dirty="0">
                  <a:solidFill>
                    <a:schemeClr val="tx1"/>
                  </a:solidFill>
                  <a:latin typeface="Cambria Math" panose="02040503050406030204" pitchFamily="18" charset="0"/>
                  <a:ea typeface="Verdana" panose="020B0604030504040204" pitchFamily="34" charset="0"/>
                  <a:cs typeface="Verdana" panose="020B0604030504040204" pitchFamily="3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968240" y="5437355"/>
                <a:ext cx="7223760" cy="1420645"/>
              </a:xfrm>
              <a:prstGeom prst="rect">
                <a:avLst/>
              </a:prstGeom>
              <a:blipFill>
                <a:blip r:embed="rId7"/>
                <a:stretch>
                  <a:fillRect l="-1265" t="-3419"/>
                </a:stretch>
              </a:blipFill>
              <a:ln/>
            </p:spPr>
            <p:txBody>
              <a:bodyPr/>
              <a:lstStyle/>
              <a:p>
                <a:r>
                  <a:rPr lang="zh-CN" altLang="en-US">
                    <a:noFill/>
                  </a:rPr>
                  <a:t> </a:t>
                </a:r>
              </a:p>
            </p:txBody>
          </p:sp>
        </mc:Fallback>
      </mc:AlternateContent>
      <p:cxnSp>
        <p:nvCxnSpPr>
          <p:cNvPr id="3" name="直接箭头连接符 2"/>
          <p:cNvCxnSpPr>
            <a:endCxn id="12" idx="0"/>
          </p:cNvCxnSpPr>
          <p:nvPr/>
        </p:nvCxnSpPr>
        <p:spPr>
          <a:xfrm flipH="1">
            <a:off x="3420319" y="1896481"/>
            <a:ext cx="156258" cy="270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7222604" y="1896481"/>
            <a:ext cx="1643604" cy="2071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9826906" y="1896481"/>
            <a:ext cx="1817227" cy="3540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8054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3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fltVal val="0"/>
                                          </p:val>
                                        </p:tav>
                                        <p:tav tm="100000">
                                          <p:val>
                                            <p:strVal val="#ppt_w"/>
                                          </p:val>
                                        </p:tav>
                                      </p:tavLst>
                                    </p:anim>
                                    <p:anim calcmode="lin" valueType="num">
                                      <p:cBhvr>
                                        <p:cTn id="15" dur="1000" fill="hold"/>
                                        <p:tgtEl>
                                          <p:spTgt spid="12"/>
                                        </p:tgtEl>
                                        <p:attrNameLst>
                                          <p:attrName>ppt_h</p:attrName>
                                        </p:attrNameLst>
                                      </p:cBhvr>
                                      <p:tavLst>
                                        <p:tav tm="0">
                                          <p:val>
                                            <p:fltVal val="0"/>
                                          </p:val>
                                        </p:tav>
                                        <p:tav tm="100000">
                                          <p:val>
                                            <p:strVal val="#ppt_h"/>
                                          </p:val>
                                        </p:tav>
                                      </p:tavLst>
                                    </p:anim>
                                    <p:anim calcmode="lin" valueType="num">
                                      <p:cBhvr>
                                        <p:cTn id="16" dur="1000" fill="hold"/>
                                        <p:tgtEl>
                                          <p:spTgt spid="12"/>
                                        </p:tgtEl>
                                        <p:attrNameLst>
                                          <p:attrName>style.rotation</p:attrName>
                                        </p:attrNameLst>
                                      </p:cBhvr>
                                      <p:tavLst>
                                        <p:tav tm="0">
                                          <p:val>
                                            <p:fltVal val="90"/>
                                          </p:val>
                                        </p:tav>
                                        <p:tav tm="100000">
                                          <p:val>
                                            <p:fltVal val="0"/>
                                          </p:val>
                                        </p:tav>
                                      </p:tavLst>
                                    </p:anim>
                                    <p:animEffect transition="in" filter="fade">
                                      <p:cBhvr>
                                        <p:cTn id="17" dur="1000"/>
                                        <p:tgtEl>
                                          <p:spTgt spid="1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childTnLst>
                          </p:cTn>
                        </p:par>
                        <p:par>
                          <p:cTn id="28" fill="hold">
                            <p:stCondLst>
                              <p:cond delay="25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fltVal val="0"/>
                                          </p:val>
                                        </p:tav>
                                        <p:tav tm="100000">
                                          <p:val>
                                            <p:strVal val="#ppt_w"/>
                                          </p:val>
                                        </p:tav>
                                      </p:tavLst>
                                    </p:anim>
                                    <p:anim calcmode="lin" valueType="num">
                                      <p:cBhvr>
                                        <p:cTn id="35" dur="1000" fill="hold"/>
                                        <p:tgtEl>
                                          <p:spTgt spid="13"/>
                                        </p:tgtEl>
                                        <p:attrNameLst>
                                          <p:attrName>ppt_h</p:attrName>
                                        </p:attrNameLst>
                                      </p:cBhvr>
                                      <p:tavLst>
                                        <p:tav tm="0">
                                          <p:val>
                                            <p:fltVal val="0"/>
                                          </p:val>
                                        </p:tav>
                                        <p:tav tm="100000">
                                          <p:val>
                                            <p:strVal val="#ppt_h"/>
                                          </p:val>
                                        </p:tav>
                                      </p:tavLst>
                                    </p:anim>
                                    <p:anim calcmode="lin" valueType="num">
                                      <p:cBhvr>
                                        <p:cTn id="36" dur="1000" fill="hold"/>
                                        <p:tgtEl>
                                          <p:spTgt spid="13"/>
                                        </p:tgtEl>
                                        <p:attrNameLst>
                                          <p:attrName>style.rotation</p:attrName>
                                        </p:attrNameLst>
                                      </p:cBhvr>
                                      <p:tavLst>
                                        <p:tav tm="0">
                                          <p:val>
                                            <p:fltVal val="90"/>
                                          </p:val>
                                        </p:tav>
                                        <p:tav tm="100000">
                                          <p:val>
                                            <p:fltVal val="0"/>
                                          </p:val>
                                        </p:tav>
                                      </p:tavLst>
                                    </p:anim>
                                    <p:animEffect transition="in" filter="fade">
                                      <p:cBhvr>
                                        <p:cTn id="3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1468</Words>
  <Application>Microsoft Office PowerPoint</Application>
  <PresentationFormat>宽屏</PresentationFormat>
  <Paragraphs>112</Paragraphs>
  <Slides>10</Slides>
  <Notes>10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10</vt:i4>
      </vt:variant>
    </vt:vector>
  </HeadingPairs>
  <TitlesOfParts>
    <vt:vector size="19" baseType="lpstr">
      <vt:lpstr>等线</vt:lpstr>
      <vt:lpstr>等线 Light</vt:lpstr>
      <vt:lpstr>微软雅黑</vt:lpstr>
      <vt:lpstr>Arial</vt:lpstr>
      <vt:lpstr>Calibri</vt:lpstr>
      <vt:lpstr>Cambria Math</vt:lpstr>
      <vt:lpstr>LeviBrush</vt:lpstr>
      <vt:lpstr>Verdana</vt:lpstr>
      <vt:lpstr>Office 主题​​</vt:lpstr>
      <vt:lpstr>PowerPoint 演示文稿</vt:lpstr>
      <vt:lpstr>PowerPoint 演示文稿</vt:lpstr>
      <vt:lpstr>PowerPoint 演示文稿</vt:lpstr>
      <vt:lpstr>PowerPoint 演示文稿</vt:lpstr>
      <vt:lpstr>Satisfaction?</vt:lpstr>
      <vt:lpstr>Lightness</vt:lpstr>
      <vt:lpstr>Link to Social Network</vt:lpstr>
      <vt:lpstr>PowerPoint 演示文稿</vt:lpstr>
      <vt:lpstr>PowerPoint 演示文稿</vt:lpstr>
      <vt:lpstr>PowerPoint 演示文稿</vt:lpstr>
    </vt:vector>
  </TitlesOfParts>
  <Company>Hust_Ynou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欧新宇</dc:creator>
  <cp:lastModifiedBy>欧新宇</cp:lastModifiedBy>
  <cp:revision>165</cp:revision>
  <dcterms:created xsi:type="dcterms:W3CDTF">2016-05-18T16:19:56Z</dcterms:created>
  <dcterms:modified xsi:type="dcterms:W3CDTF">2016-05-20T13:44:18Z</dcterms:modified>
</cp:coreProperties>
</file>